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.jpeg" ContentType="image/jpeg"/>
  <Override PartName="/ppt/notesSlides/notesSlide5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us.cnn.com/video/?/video/tech/2009/11/03/cloud.computing.test.cnn" TargetMode="External"/><Relationship Id="rId4" Type="http://schemas.openxmlformats.org/officeDocument/2006/relationships/hyperlink" Target="http://aws.amazon.com/ec2/" TargetMode="Externa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Whole-</a:t>
            </a:r>
            <a:r>
              <a:t> </a:t>
            </a:r>
            <a:r>
              <a:t>Genome</a:t>
            </a:r>
            <a:r>
              <a:t> </a:t>
            </a:r>
            <a:r>
              <a:t>Bisulfite</a:t>
            </a:r>
            <a:r>
              <a:t> </a:t>
            </a:r>
            <a:r>
              <a:t>Sequencing</a:t>
            </a:r>
            <a:r>
              <a:t> </a:t>
            </a:r>
            <a:r>
              <a:t>(WGBS)</a:t>
            </a:r>
            <a:r>
              <a:t> </a:t>
            </a:r>
            <a:r>
              <a:t>And</a:t>
            </a:r>
            <a:r>
              <a:t> </a:t>
            </a:r>
            <a:r>
              <a:t>Reduced</a:t>
            </a:r>
            <a:r>
              <a:t> </a:t>
            </a:r>
            <a:r>
              <a:t>Representation</a:t>
            </a:r>
            <a:r>
              <a:t> </a:t>
            </a:r>
            <a:r>
              <a:t>Bisulfite</a:t>
            </a:r>
            <a:r>
              <a:t> </a:t>
            </a:r>
            <a:r>
              <a:t>Sequencing </a:t>
            </a:r>
            <a:r>
              <a:t> </a:t>
            </a:r>
            <a:r>
              <a:t>(RRBS).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Accessible:</a:t>
            </a:r>
            <a:r>
              <a:rPr b="0"/>
              <a:t> Users without programming experience can easily specify parameters and run tools and workflows.</a:t>
            </a:r>
            <a:endParaRPr b="0"/>
          </a:p>
          <a:p>
            <a:pPr>
              <a:defRPr b="1"/>
            </a:pPr>
            <a:r>
              <a:t>Reproducible:</a:t>
            </a:r>
            <a:r>
              <a:rPr b="0"/>
              <a:t> Galaxy captures information so that any user can repeat and understand a complete computational analysis.</a:t>
            </a:r>
            <a:endParaRPr b="0"/>
          </a:p>
          <a:p>
            <a:pPr>
              <a:defRPr b="1"/>
            </a:pPr>
            <a:r>
              <a:t>Transparent:</a:t>
            </a:r>
            <a:r>
              <a:rPr b="0"/>
              <a:t> Users share and publish analyses via the web and create Pages, interactive, web-based documents that describe a complete analysis.</a:t>
            </a:r>
            <a:endParaRPr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Galaxy Team has enabled Galaxy to be instantiated on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cloud computing</a:t>
            </a:r>
            <a:r>
              <a:t> infrastructures, primarily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Amazon Elastic Compute Cloud (EC2)</a:t>
            </a:r>
          </a:p>
          <a:p>
            <a:pPr/>
            <a:r>
              <a:t>Reasons for your own galaxy: customized selection of tools, process larger datasets, private data, develop tools for galaxy and develop galaxy itself.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4" name="Shape 2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Registration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Import history, show on galaxy.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13144" y="4772057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usegalaxy.org/u/huayun/h/ccmtutorialpublic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informatics.babraham.ac.uk/projects/fastqc/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amtools.github.io/hts-specs/SAMv1.pdf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training.galaxyproject.org/training-material/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alaxyproject.org/" TargetMode="External"/><Relationship Id="rId4" Type="http://schemas.openxmlformats.org/officeDocument/2006/relationships/hyperlink" Target="http://usegalaxy.org" TargetMode="External"/><Relationship Id="rId5" Type="http://schemas.openxmlformats.org/officeDocument/2006/relationships/hyperlink" Target="https://galaxyproject.org/use/cistrome-analysis-pipeline/" TargetMode="External"/><Relationship Id="rId6" Type="http://schemas.openxmlformats.org/officeDocument/2006/relationships/hyperlink" Target="https://galaxyproject.org/admin/get-galaxy/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-630971" y="859954"/>
            <a:ext cx="10182332" cy="1790701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The Biologist’s Guide to the Galaxy</a:t>
            </a:r>
            <a:br/>
            <a:r>
              <a:t>-- NGS analysis using Galaxy</a:t>
            </a:r>
          </a:p>
        </p:txBody>
      </p:sp>
      <p:sp>
        <p:nvSpPr>
          <p:cNvPr id="95" name="Subtitle 2"/>
          <p:cNvSpPr txBox="1"/>
          <p:nvPr>
            <p:ph type="subTitle" sz="half" idx="1"/>
          </p:nvPr>
        </p:nvSpPr>
        <p:spPr>
          <a:xfrm>
            <a:off x="-90292" y="3012075"/>
            <a:ext cx="9144001" cy="1241823"/>
          </a:xfrm>
          <a:prstGeom prst="rect">
            <a:avLst/>
          </a:prstGeom>
        </p:spPr>
        <p:txBody>
          <a:bodyPr/>
          <a:lstStyle/>
          <a:p>
            <a:pPr defTabSz="420623">
              <a:lnSpc>
                <a:spcPct val="80000"/>
              </a:lnSpc>
              <a:spcBef>
                <a:spcPts val="300"/>
              </a:spcBef>
              <a:defRPr sz="2024">
                <a:solidFill>
                  <a:srgbClr val="535353"/>
                </a:solidFill>
              </a:defRPr>
            </a:pPr>
            <a:r>
              <a:t>CCM Tutorial series </a:t>
            </a:r>
          </a:p>
          <a:p>
            <a:pPr defTabSz="420623">
              <a:lnSpc>
                <a:spcPct val="80000"/>
              </a:lnSpc>
              <a:spcBef>
                <a:spcPts val="300"/>
              </a:spcBef>
              <a:defRPr sz="2024">
                <a:solidFill>
                  <a:srgbClr val="535353"/>
                </a:solidFill>
              </a:defRPr>
            </a:pPr>
            <a:r>
              <a:t>11.19.2019</a:t>
            </a:r>
          </a:p>
          <a:p>
            <a:pPr defTabSz="420623">
              <a:lnSpc>
                <a:spcPct val="80000"/>
              </a:lnSpc>
              <a:spcBef>
                <a:spcPts val="300"/>
              </a:spcBef>
              <a:defRPr sz="2024">
                <a:solidFill>
                  <a:srgbClr val="535353"/>
                </a:solidFill>
              </a:defRPr>
            </a:pPr>
            <a:r>
              <a:t>Huayun Hou (Wilson Lab) </a:t>
            </a:r>
          </a:p>
          <a:p>
            <a:pPr defTabSz="420623">
              <a:lnSpc>
                <a:spcPct val="80000"/>
              </a:lnSpc>
              <a:spcBef>
                <a:spcPts val="300"/>
              </a:spcBef>
              <a:defRPr sz="2024">
                <a:solidFill>
                  <a:srgbClr val="535353"/>
                </a:solidFill>
              </a:defRPr>
            </a:pPr>
            <a:r>
              <a:t>huayun.hou@sickkids.ca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1"/>
          <p:cNvSpPr txBox="1"/>
          <p:nvPr>
            <p:ph type="title"/>
          </p:nvPr>
        </p:nvSpPr>
        <p:spPr>
          <a:xfrm>
            <a:off x="457200" y="-16961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History</a:t>
            </a:r>
          </a:p>
        </p:txBody>
      </p:sp>
      <p:sp>
        <p:nvSpPr>
          <p:cNvPr id="277" name="Content Placeholder 5"/>
          <p:cNvSpPr txBox="1"/>
          <p:nvPr>
            <p:ph type="body" idx="1"/>
          </p:nvPr>
        </p:nvSpPr>
        <p:spPr>
          <a:xfrm>
            <a:off x="457201" y="603357"/>
            <a:ext cx="8444197" cy="4154984"/>
          </a:xfrm>
          <a:prstGeom prst="rect">
            <a:avLst/>
          </a:prstGeom>
        </p:spPr>
        <p:txBody>
          <a:bodyPr/>
          <a:lstStyle/>
          <a:p>
            <a:pPr marL="342899" indent="-342899">
              <a:spcBef>
                <a:spcPts val="500"/>
              </a:spcBef>
              <a:defRPr b="1" sz="2000"/>
            </a:pPr>
            <a:r>
              <a:t>Current history: </a:t>
            </a:r>
          </a:p>
          <a:p>
            <a:pPr lvl="1" marL="742950" indent="-285750">
              <a:spcBef>
                <a:spcPts val="500"/>
              </a:spcBef>
              <a:defRPr sz="2000"/>
            </a:pPr>
            <a:r>
              <a:t>your working directory or workspace</a:t>
            </a:r>
          </a:p>
          <a:p>
            <a:pPr lvl="1" marL="742950" indent="-285750">
              <a:spcBef>
                <a:spcPts val="500"/>
              </a:spcBef>
              <a:defRPr sz="2000"/>
            </a:pPr>
            <a:r>
              <a:t>Job status</a:t>
            </a:r>
          </a:p>
          <a:p>
            <a:pPr marL="342899" indent="-342899">
              <a:spcBef>
                <a:spcPts val="500"/>
              </a:spcBef>
              <a:defRPr b="1" sz="2000"/>
            </a:pPr>
            <a:r>
              <a:t>Multiple histories: </a:t>
            </a:r>
          </a:p>
          <a:p>
            <a:pPr lvl="1" marL="742950" indent="-285750">
              <a:spcBef>
                <a:spcPts val="500"/>
              </a:spcBef>
              <a:defRPr sz="2000"/>
            </a:pPr>
            <a:r>
              <a:t>Documentation of previous activities</a:t>
            </a:r>
          </a:p>
          <a:p>
            <a:pPr lvl="1" marL="742950" indent="-285750">
              <a:spcBef>
                <a:spcPts val="500"/>
              </a:spcBef>
              <a:defRPr sz="2000"/>
            </a:pPr>
            <a:r>
              <a:t>Share and publish </a:t>
            </a:r>
          </a:p>
          <a:p>
            <a:pPr lvl="1" marL="742950" indent="-285750">
              <a:spcBef>
                <a:spcPts val="600"/>
              </a:spcBef>
              <a:defRPr sz="2000"/>
            </a:pPr>
          </a:p>
          <a:p>
            <a:pPr lvl="1" marL="742950" indent="-285750">
              <a:spcBef>
                <a:spcPts val="600"/>
              </a:spcBef>
              <a:defRPr sz="2000"/>
            </a:pPr>
          </a:p>
          <a:p>
            <a:pPr marL="342899" indent="-342899">
              <a:spcBef>
                <a:spcPts val="500"/>
              </a:spcBef>
              <a:defRPr sz="2000"/>
            </a:pPr>
            <a:r>
              <a:t>https://galaxyproject.org/tutorials/histories/</a:t>
            </a:r>
          </a:p>
        </p:txBody>
      </p:sp>
      <p:pic>
        <p:nvPicPr>
          <p:cNvPr id="278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9473" y="285211"/>
            <a:ext cx="2678337" cy="3818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7" grpId="1"/>
      <p:bldP build="whole" bldLvl="1" animBg="1" rev="0" advAuto="0" spid="27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/>
          <p:nvPr>
            <p:ph type="title"/>
          </p:nvPr>
        </p:nvSpPr>
        <p:spPr>
          <a:xfrm>
            <a:off x="457200" y="-141782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</a:lstStyle>
          <a:p>
            <a:pPr/>
            <a:r>
              <a:t>Manage histories</a:t>
            </a:r>
          </a:p>
        </p:txBody>
      </p:sp>
      <p:pic>
        <p:nvPicPr>
          <p:cNvPr id="2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669" t="0" r="0" b="0"/>
          <a:stretch>
            <a:fillRect/>
          </a:stretch>
        </p:blipFill>
        <p:spPr>
          <a:xfrm>
            <a:off x="2628346" y="820610"/>
            <a:ext cx="2149544" cy="423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9436" y="715469"/>
            <a:ext cx="1932533" cy="442803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Rectangle 4"/>
          <p:cNvSpPr/>
          <p:nvPr/>
        </p:nvSpPr>
        <p:spPr>
          <a:xfrm>
            <a:off x="3957056" y="930704"/>
            <a:ext cx="931268" cy="645522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6" name="Straight Arrow Connector 7"/>
          <p:cNvSpPr/>
          <p:nvPr/>
        </p:nvSpPr>
        <p:spPr>
          <a:xfrm>
            <a:off x="4888324" y="1253464"/>
            <a:ext cx="1622372" cy="32276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7" name="Rectangle 8"/>
          <p:cNvSpPr txBox="1"/>
          <p:nvPr/>
        </p:nvSpPr>
        <p:spPr>
          <a:xfrm>
            <a:off x="117183" y="2204567"/>
            <a:ext cx="2535952" cy="6673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2000"/>
            </a:lvl1pPr>
          </a:lstStyle>
          <a:p>
            <a:pPr/>
            <a:r>
              <a:t>Tags and annotations</a:t>
            </a:r>
          </a:p>
        </p:txBody>
      </p:sp>
      <p:sp>
        <p:nvSpPr>
          <p:cNvPr id="288" name="Rectangle 9"/>
          <p:cNvSpPr txBox="1"/>
          <p:nvPr/>
        </p:nvSpPr>
        <p:spPr>
          <a:xfrm>
            <a:off x="-11560" y="3707799"/>
            <a:ext cx="253595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2000"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Steps and datasets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1"/>
      <p:bldP build="whole" bldLvl="1" animBg="1" rev="0" advAuto="0" spid="288" grpId="5"/>
      <p:bldP build="whole" bldLvl="1" animBg="1" rev="0" advAuto="0" spid="284" grpId="3"/>
      <p:bldP build="whole" bldLvl="1" animBg="1" rev="0" advAuto="0" spid="287" grpId="4"/>
      <p:bldP build="whole" bldLvl="1" animBg="1" rev="0" advAuto="0" spid="28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1"/>
          <p:cNvSpPr txBox="1"/>
          <p:nvPr>
            <p:ph type="title"/>
          </p:nvPr>
        </p:nvSpPr>
        <p:spPr>
          <a:xfrm>
            <a:off x="457200" y="-92196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NGS tools in Galaxy</a:t>
            </a:r>
          </a:p>
        </p:txBody>
      </p:sp>
      <p:sp>
        <p:nvSpPr>
          <p:cNvPr id="291" name="Content Placeholder 2"/>
          <p:cNvSpPr txBox="1"/>
          <p:nvPr>
            <p:ph type="body" idx="1"/>
          </p:nvPr>
        </p:nvSpPr>
        <p:spPr>
          <a:xfrm>
            <a:off x="457200" y="993380"/>
            <a:ext cx="8576475" cy="3873699"/>
          </a:xfrm>
          <a:prstGeom prst="rect">
            <a:avLst/>
          </a:prstGeom>
        </p:spPr>
        <p:txBody>
          <a:bodyPr/>
          <a:lstStyle/>
          <a:p>
            <a:pPr marL="301752" indent="-301752" defTabSz="402336">
              <a:lnSpc>
                <a:spcPct val="120000"/>
              </a:lnSpc>
              <a:spcBef>
                <a:spcPts val="500"/>
              </a:spcBef>
              <a:defRPr sz="2112"/>
            </a:pPr>
            <a:r>
              <a:t>Importing data from multiple sources</a:t>
            </a:r>
          </a:p>
          <a:p>
            <a:pPr marL="301752" indent="-301752" defTabSz="402336">
              <a:lnSpc>
                <a:spcPct val="120000"/>
              </a:lnSpc>
              <a:spcBef>
                <a:spcPts val="500"/>
              </a:spcBef>
              <a:defRPr sz="2112"/>
            </a:pPr>
            <a:r>
              <a:t>QC and manipulation FASTQ reads</a:t>
            </a:r>
          </a:p>
          <a:p>
            <a:pPr marL="301752" indent="-301752" defTabSz="402336">
              <a:lnSpc>
                <a:spcPct val="120000"/>
              </a:lnSpc>
              <a:spcBef>
                <a:spcPts val="500"/>
              </a:spcBef>
              <a:defRPr sz="2112"/>
            </a:pPr>
            <a:r>
              <a:t>Mapping/Alignment</a:t>
            </a:r>
          </a:p>
          <a:p>
            <a:pPr marL="301752" indent="-301752" defTabSz="402336">
              <a:lnSpc>
                <a:spcPct val="120000"/>
              </a:lnSpc>
              <a:spcBef>
                <a:spcPts val="500"/>
              </a:spcBef>
              <a:defRPr sz="2112"/>
            </a:pPr>
            <a:r>
              <a:t>File formats conversions </a:t>
            </a:r>
          </a:p>
          <a:p>
            <a:pPr marL="301752" indent="-301752" defTabSz="402336">
              <a:lnSpc>
                <a:spcPct val="120000"/>
              </a:lnSpc>
              <a:spcBef>
                <a:spcPts val="500"/>
              </a:spcBef>
              <a:defRPr sz="2112"/>
            </a:pPr>
            <a:r>
              <a:t>Text manipulation </a:t>
            </a:r>
          </a:p>
          <a:p>
            <a:pPr marL="301752" indent="-301752" defTabSz="402336">
              <a:lnSpc>
                <a:spcPct val="120000"/>
              </a:lnSpc>
              <a:spcBef>
                <a:spcPts val="500"/>
              </a:spcBef>
              <a:defRPr sz="2112"/>
            </a:pPr>
            <a:r>
              <a:t>Genomic interval manipulation: intersect, join, group etc. </a:t>
            </a:r>
          </a:p>
          <a:p>
            <a:pPr marL="301752" indent="-301752" defTabSz="402336">
              <a:lnSpc>
                <a:spcPct val="120000"/>
              </a:lnSpc>
              <a:spcBef>
                <a:spcPts val="500"/>
              </a:spcBef>
              <a:defRPr sz="2112"/>
            </a:pPr>
            <a:r>
              <a:t>Basic statistical and plotting tools</a:t>
            </a:r>
          </a:p>
          <a:p>
            <a:pPr marL="301752" indent="-301752" defTabSz="402336">
              <a:lnSpc>
                <a:spcPct val="120000"/>
              </a:lnSpc>
              <a:spcBef>
                <a:spcPts val="500"/>
              </a:spcBef>
              <a:defRPr sz="2112"/>
            </a:pPr>
            <a:r>
              <a:t>Specific analysis: variants calling; genome assembly; RNA seq analysis; </a:t>
            </a:r>
            <a:r>
              <a:rPr b="1"/>
              <a:t>ChIP-seq </a:t>
            </a:r>
            <a:r>
              <a:t>and more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le 1"/>
          <p:cNvSpPr txBox="1"/>
          <p:nvPr>
            <p:ph type="title"/>
          </p:nvPr>
        </p:nvSpPr>
        <p:spPr>
          <a:xfrm>
            <a:off x="457200" y="-74749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Experiment and analysis overview</a:t>
            </a:r>
          </a:p>
        </p:txBody>
      </p:sp>
      <p:sp>
        <p:nvSpPr>
          <p:cNvPr id="294" name="Content Placeholder 2"/>
          <p:cNvSpPr txBox="1"/>
          <p:nvPr>
            <p:ph type="body" sz="half" idx="1"/>
          </p:nvPr>
        </p:nvSpPr>
        <p:spPr>
          <a:xfrm>
            <a:off x="4280568" y="1606193"/>
            <a:ext cx="4406232" cy="339447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400"/>
              </a:spcBef>
              <a:defRPr sz="1800"/>
            </a:pPr>
            <a:r>
              <a:t>Get raw </a:t>
            </a:r>
            <a:r>
              <a:rPr b="1">
                <a:solidFill>
                  <a:schemeClr val="accent2"/>
                </a:solidFill>
              </a:rPr>
              <a:t>data</a:t>
            </a:r>
            <a:endParaRPr b="1">
              <a:solidFill>
                <a:schemeClr val="accent2"/>
              </a:solidFill>
            </a:endParaRPr>
          </a:p>
          <a:p>
            <a:pPr marL="342900" indent="-342900">
              <a:spcBef>
                <a:spcPts val="400"/>
              </a:spcBef>
              <a:defRPr sz="1800"/>
            </a:pPr>
            <a:r>
              <a:t>QC and trimming</a:t>
            </a:r>
          </a:p>
          <a:p>
            <a:pPr marL="342900" indent="-342900">
              <a:spcBef>
                <a:spcPts val="400"/>
              </a:spcBef>
              <a:defRPr sz="1800"/>
            </a:pPr>
            <a:r>
              <a:t>Alignment </a:t>
            </a:r>
          </a:p>
          <a:p>
            <a:pPr marL="342900" indent="-342900">
              <a:spcBef>
                <a:spcPts val="400"/>
              </a:spcBef>
              <a:defRPr sz="1800"/>
            </a:pPr>
            <a:r>
              <a:t>Visualization on genome browser</a:t>
            </a:r>
            <a:endParaRPr b="1"/>
          </a:p>
          <a:p>
            <a:pPr marL="342900" indent="-342900">
              <a:spcBef>
                <a:spcPts val="400"/>
              </a:spcBef>
              <a:defRPr sz="1800"/>
            </a:pPr>
            <a:r>
              <a:t>Peak (protein binding sites) calling </a:t>
            </a:r>
          </a:p>
          <a:p>
            <a:pPr marL="342900" indent="-342900">
              <a:spcBef>
                <a:spcPts val="400"/>
              </a:spcBef>
              <a:defRPr sz="1800"/>
            </a:pPr>
            <a:r>
              <a:t>Functional </a:t>
            </a:r>
            <a:r>
              <a:rPr b="1">
                <a:solidFill>
                  <a:schemeClr val="accent2"/>
                </a:solidFill>
              </a:rPr>
              <a:t>interpretation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of peaks</a:t>
            </a:r>
          </a:p>
          <a:p>
            <a:pPr marL="342900" indent="-342900">
              <a:spcBef>
                <a:spcPts val="400"/>
              </a:spcBef>
              <a:defRPr sz="1800"/>
            </a:pPr>
            <a:r>
              <a:t>Save the workflow and repeat on different datasets</a:t>
            </a:r>
          </a:p>
        </p:txBody>
      </p:sp>
      <p:sp>
        <p:nvSpPr>
          <p:cNvPr id="295" name="TextBox 3"/>
          <p:cNvSpPr txBox="1"/>
          <p:nvPr/>
        </p:nvSpPr>
        <p:spPr>
          <a:xfrm>
            <a:off x="395972" y="688921"/>
            <a:ext cx="8127467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chemeClr val="accent2"/>
                </a:solidFill>
              </a:defRPr>
            </a:pPr>
            <a:r>
              <a:t>Question</a:t>
            </a:r>
            <a:r>
              <a:rPr b="0">
                <a:solidFill>
                  <a:srgbClr val="000000"/>
                </a:solidFill>
              </a:rPr>
              <a:t>: How does transcription factor A regulates gene expression</a:t>
            </a:r>
            <a:endParaRPr b="0">
              <a:solidFill>
                <a:srgbClr val="000000"/>
              </a:solidFill>
            </a:endParaRPr>
          </a:p>
          <a:p>
            <a:pPr>
              <a:defRPr b="1">
                <a:solidFill>
                  <a:schemeClr val="accent2"/>
                </a:solidFill>
              </a:defRPr>
            </a:pPr>
            <a:r>
              <a:t>Experiment</a:t>
            </a:r>
            <a:r>
              <a:rPr b="0">
                <a:solidFill>
                  <a:srgbClr val="000000"/>
                </a:solidFill>
              </a:rPr>
              <a:t>: Using ChIP-seq to profile the binding patterns of A in mouse liver</a:t>
            </a:r>
          </a:p>
        </p:txBody>
      </p:sp>
      <p:pic>
        <p:nvPicPr>
          <p:cNvPr id="29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13549" b="22334"/>
          <a:stretch>
            <a:fillRect/>
          </a:stretch>
        </p:blipFill>
        <p:spPr>
          <a:xfrm>
            <a:off x="350252" y="1501914"/>
            <a:ext cx="3499853" cy="349755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TextBox 7"/>
          <p:cNvSpPr txBox="1"/>
          <p:nvPr/>
        </p:nvSpPr>
        <p:spPr>
          <a:xfrm>
            <a:off x="4724667" y="4604630"/>
            <a:ext cx="161638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Data </a:t>
            </a:r>
            <a:r>
              <a:rPr b="1">
                <a:solidFill>
                  <a:schemeClr val="accent2"/>
                </a:solidFill>
              </a:rPr>
              <a:t>analysis </a:t>
            </a:r>
          </a:p>
        </p:txBody>
      </p:sp>
      <p:sp>
        <p:nvSpPr>
          <p:cNvPr id="298" name="Straight Arrow Connector 9"/>
          <p:cNvSpPr/>
          <p:nvPr/>
        </p:nvSpPr>
        <p:spPr>
          <a:xfrm>
            <a:off x="3957053" y="4852737"/>
            <a:ext cx="323517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9" name="Straight Arrow Connector 10"/>
          <p:cNvSpPr/>
          <p:nvPr/>
        </p:nvSpPr>
        <p:spPr>
          <a:xfrm flipV="1">
            <a:off x="5366083" y="4274553"/>
            <a:ext cx="1" cy="28164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5"/>
      <p:bldP build="whole" bldLvl="1" animBg="1" rev="0" advAuto="0" spid="298" grpId="3"/>
      <p:bldP build="p" bldLvl="5" animBg="1" rev="0" advAuto="0" spid="295" grpId="1"/>
      <p:bldP build="whole" bldLvl="1" animBg="1" rev="0" advAuto="0" spid="297" grpId="4"/>
      <p:bldP build="whole" bldLvl="1" animBg="1" rev="0" advAuto="0" spid="296" grpId="2"/>
      <p:bldP build="p" bldLvl="1" animBg="1" rev="0" advAuto="0" spid="294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-1352" y="2112104"/>
            <a:ext cx="9146704" cy="667332"/>
          </a:xfrm>
          <a:prstGeom prst="rect">
            <a:avLst/>
          </a:prstGeom>
          <a:solidFill>
            <a:schemeClr val="accent1">
              <a:lumOff val="23725"/>
              <a:alpha val="2444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</a:p>
        </p:txBody>
      </p:sp>
      <p:sp>
        <p:nvSpPr>
          <p:cNvPr id="302" name="Rectangle"/>
          <p:cNvSpPr/>
          <p:nvPr/>
        </p:nvSpPr>
        <p:spPr>
          <a:xfrm>
            <a:off x="-1352" y="3291556"/>
            <a:ext cx="9307365" cy="667331"/>
          </a:xfrm>
          <a:prstGeom prst="rect">
            <a:avLst/>
          </a:prstGeom>
          <a:solidFill>
            <a:schemeClr val="accent1">
              <a:lumOff val="23725"/>
              <a:alpha val="2444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3" name="Rectangle"/>
          <p:cNvSpPr/>
          <p:nvPr/>
        </p:nvSpPr>
        <p:spPr>
          <a:xfrm>
            <a:off x="-1352" y="755063"/>
            <a:ext cx="9419237" cy="667332"/>
          </a:xfrm>
          <a:prstGeom prst="rect">
            <a:avLst/>
          </a:prstGeom>
          <a:solidFill>
            <a:schemeClr val="accent1">
              <a:lumOff val="23725"/>
              <a:alpha val="2444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4" name="TextBox 6"/>
          <p:cNvSpPr txBox="1"/>
          <p:nvPr/>
        </p:nvSpPr>
        <p:spPr>
          <a:xfrm>
            <a:off x="7563074" y="901113"/>
            <a:ext cx="73938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Fastq</a:t>
            </a:r>
          </a:p>
        </p:txBody>
      </p:sp>
      <p:sp>
        <p:nvSpPr>
          <p:cNvPr id="305" name="TextBox 7"/>
          <p:cNvSpPr txBox="1"/>
          <p:nvPr/>
        </p:nvSpPr>
        <p:spPr>
          <a:xfrm>
            <a:off x="7572516" y="1694297"/>
            <a:ext cx="73938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Fastq</a:t>
            </a:r>
          </a:p>
        </p:txBody>
      </p:sp>
      <p:sp>
        <p:nvSpPr>
          <p:cNvPr id="306" name="TextBox 8"/>
          <p:cNvSpPr txBox="1"/>
          <p:nvPr/>
        </p:nvSpPr>
        <p:spPr>
          <a:xfrm>
            <a:off x="7657500" y="2258154"/>
            <a:ext cx="62640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Bam</a:t>
            </a:r>
          </a:p>
        </p:txBody>
      </p:sp>
      <p:sp>
        <p:nvSpPr>
          <p:cNvPr id="307" name="TextBox 9"/>
          <p:cNvSpPr txBox="1"/>
          <p:nvPr/>
        </p:nvSpPr>
        <p:spPr>
          <a:xfrm>
            <a:off x="7657500" y="2768618"/>
            <a:ext cx="62640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Bam</a:t>
            </a:r>
          </a:p>
        </p:txBody>
      </p:sp>
      <p:sp>
        <p:nvSpPr>
          <p:cNvPr id="308" name="TextBox 11"/>
          <p:cNvSpPr txBox="1"/>
          <p:nvPr/>
        </p:nvSpPr>
        <p:spPr>
          <a:xfrm>
            <a:off x="7066246" y="3412349"/>
            <a:ext cx="208082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BedGraph/Bigwig</a:t>
            </a:r>
          </a:p>
        </p:txBody>
      </p:sp>
      <p:sp>
        <p:nvSpPr>
          <p:cNvPr id="309" name="TextBox 17"/>
          <p:cNvSpPr txBox="1"/>
          <p:nvPr/>
        </p:nvSpPr>
        <p:spPr>
          <a:xfrm>
            <a:off x="7768418" y="3994987"/>
            <a:ext cx="556082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Bed</a:t>
            </a:r>
          </a:p>
        </p:txBody>
      </p:sp>
      <p:sp>
        <p:nvSpPr>
          <p:cNvPr id="310" name="Straight Arrow Connector 19"/>
          <p:cNvSpPr/>
          <p:nvPr/>
        </p:nvSpPr>
        <p:spPr>
          <a:xfrm>
            <a:off x="3299910" y="1416099"/>
            <a:ext cx="1" cy="196733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1" name="Straight Arrow Connector 21"/>
          <p:cNvSpPr/>
          <p:nvPr/>
        </p:nvSpPr>
        <p:spPr>
          <a:xfrm>
            <a:off x="5343578" y="1416099"/>
            <a:ext cx="1" cy="196733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2" name="Straight Arrow Connector 27"/>
          <p:cNvSpPr/>
          <p:nvPr/>
        </p:nvSpPr>
        <p:spPr>
          <a:xfrm>
            <a:off x="3473566" y="3310494"/>
            <a:ext cx="578712" cy="592254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3" name="Straight Arrow Connector 29"/>
          <p:cNvSpPr/>
          <p:nvPr/>
        </p:nvSpPr>
        <p:spPr>
          <a:xfrm flipH="1">
            <a:off x="4690069" y="3289114"/>
            <a:ext cx="511876" cy="63367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4" name="TextBox 34"/>
          <p:cNvSpPr txBox="1"/>
          <p:nvPr/>
        </p:nvSpPr>
        <p:spPr>
          <a:xfrm>
            <a:off x="35060" y="1694297"/>
            <a:ext cx="239038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Fastqc, trimmomatic</a:t>
            </a:r>
          </a:p>
        </p:txBody>
      </p:sp>
      <p:sp>
        <p:nvSpPr>
          <p:cNvPr id="315" name="TextBox 35"/>
          <p:cNvSpPr txBox="1"/>
          <p:nvPr/>
        </p:nvSpPr>
        <p:spPr>
          <a:xfrm>
            <a:off x="35058" y="2258154"/>
            <a:ext cx="1548642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BWA, bowtie</a:t>
            </a:r>
          </a:p>
        </p:txBody>
      </p:sp>
      <p:sp>
        <p:nvSpPr>
          <p:cNvPr id="316" name="TextBox 36"/>
          <p:cNvSpPr txBox="1"/>
          <p:nvPr/>
        </p:nvSpPr>
        <p:spPr>
          <a:xfrm>
            <a:off x="35059" y="2768618"/>
            <a:ext cx="116292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Samtools</a:t>
            </a:r>
          </a:p>
        </p:txBody>
      </p:sp>
      <p:sp>
        <p:nvSpPr>
          <p:cNvPr id="317" name="TextBox 37"/>
          <p:cNvSpPr txBox="1"/>
          <p:nvPr/>
        </p:nvSpPr>
        <p:spPr>
          <a:xfrm>
            <a:off x="35060" y="3297633"/>
            <a:ext cx="194981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Bedtools,</a:t>
            </a:r>
          </a:p>
          <a:p>
            <a:pPr/>
            <a:r>
              <a:t>genome browser</a:t>
            </a:r>
          </a:p>
        </p:txBody>
      </p:sp>
      <p:sp>
        <p:nvSpPr>
          <p:cNvPr id="318" name="TextBox 38"/>
          <p:cNvSpPr txBox="1"/>
          <p:nvPr/>
        </p:nvSpPr>
        <p:spPr>
          <a:xfrm>
            <a:off x="35059" y="3994987"/>
            <a:ext cx="97925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MACS2</a:t>
            </a:r>
          </a:p>
        </p:txBody>
      </p:sp>
      <p:sp>
        <p:nvSpPr>
          <p:cNvPr id="319" name="TextBox 40"/>
          <p:cNvSpPr txBox="1"/>
          <p:nvPr/>
        </p:nvSpPr>
        <p:spPr>
          <a:xfrm>
            <a:off x="35059" y="755063"/>
            <a:ext cx="1826703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Experiment,</a:t>
            </a:r>
          </a:p>
          <a:p>
            <a:pPr>
              <a:defRPr sz="2000"/>
            </a:pPr>
            <a:r>
              <a:t>Public datasets</a:t>
            </a:r>
          </a:p>
        </p:txBody>
      </p:sp>
      <p:sp>
        <p:nvSpPr>
          <p:cNvPr id="320" name="ChIP-seq"/>
          <p:cNvSpPr txBox="1"/>
          <p:nvPr/>
        </p:nvSpPr>
        <p:spPr>
          <a:xfrm>
            <a:off x="2479449" y="870194"/>
            <a:ext cx="141329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ChIP-seq </a:t>
            </a:r>
          </a:p>
        </p:txBody>
      </p:sp>
      <p:sp>
        <p:nvSpPr>
          <p:cNvPr id="321" name="Input"/>
          <p:cNvSpPr txBox="1"/>
          <p:nvPr/>
        </p:nvSpPr>
        <p:spPr>
          <a:xfrm>
            <a:off x="4509311" y="870194"/>
            <a:ext cx="141329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322" name="QC, filter, trimming"/>
          <p:cNvSpPr txBox="1"/>
          <p:nvPr/>
        </p:nvSpPr>
        <p:spPr>
          <a:xfrm>
            <a:off x="2479449" y="1548247"/>
            <a:ext cx="141329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QC, filter, trimming</a:t>
            </a:r>
          </a:p>
        </p:txBody>
      </p:sp>
      <p:sp>
        <p:nvSpPr>
          <p:cNvPr id="323" name="Alignment"/>
          <p:cNvSpPr txBox="1"/>
          <p:nvPr/>
        </p:nvSpPr>
        <p:spPr>
          <a:xfrm>
            <a:off x="2479449" y="2258154"/>
            <a:ext cx="1413292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Alignment</a:t>
            </a:r>
          </a:p>
        </p:txBody>
      </p:sp>
      <p:sp>
        <p:nvSpPr>
          <p:cNvPr id="324" name="QC, filter"/>
          <p:cNvSpPr txBox="1"/>
          <p:nvPr/>
        </p:nvSpPr>
        <p:spPr>
          <a:xfrm>
            <a:off x="2479449" y="2768619"/>
            <a:ext cx="141329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QC, filter</a:t>
            </a:r>
          </a:p>
        </p:txBody>
      </p:sp>
      <p:sp>
        <p:nvSpPr>
          <p:cNvPr id="325" name="Visualization"/>
          <p:cNvSpPr txBox="1"/>
          <p:nvPr/>
        </p:nvSpPr>
        <p:spPr>
          <a:xfrm>
            <a:off x="2233695" y="3424633"/>
            <a:ext cx="141329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Visualization</a:t>
            </a:r>
          </a:p>
        </p:txBody>
      </p:sp>
      <p:sp>
        <p:nvSpPr>
          <p:cNvPr id="326" name="QC, filter, trimming"/>
          <p:cNvSpPr txBox="1"/>
          <p:nvPr/>
        </p:nvSpPr>
        <p:spPr>
          <a:xfrm>
            <a:off x="4509311" y="1548247"/>
            <a:ext cx="141329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QC, filter, trimming</a:t>
            </a:r>
          </a:p>
        </p:txBody>
      </p:sp>
      <p:sp>
        <p:nvSpPr>
          <p:cNvPr id="327" name="Alignment"/>
          <p:cNvSpPr txBox="1"/>
          <p:nvPr/>
        </p:nvSpPr>
        <p:spPr>
          <a:xfrm>
            <a:off x="4509311" y="2258154"/>
            <a:ext cx="1413292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Alignment</a:t>
            </a:r>
          </a:p>
        </p:txBody>
      </p:sp>
      <p:sp>
        <p:nvSpPr>
          <p:cNvPr id="328" name="QC, filter"/>
          <p:cNvSpPr txBox="1"/>
          <p:nvPr/>
        </p:nvSpPr>
        <p:spPr>
          <a:xfrm>
            <a:off x="4509311" y="2768619"/>
            <a:ext cx="141329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QC, filter</a:t>
            </a:r>
          </a:p>
        </p:txBody>
      </p:sp>
      <p:sp>
        <p:nvSpPr>
          <p:cNvPr id="329" name="Visualization"/>
          <p:cNvSpPr txBox="1"/>
          <p:nvPr/>
        </p:nvSpPr>
        <p:spPr>
          <a:xfrm>
            <a:off x="5079741" y="3424633"/>
            <a:ext cx="141329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Visualization</a:t>
            </a:r>
          </a:p>
        </p:txBody>
      </p:sp>
      <p:sp>
        <p:nvSpPr>
          <p:cNvPr id="330" name="Peak calling"/>
          <p:cNvSpPr txBox="1"/>
          <p:nvPr/>
        </p:nvSpPr>
        <p:spPr>
          <a:xfrm>
            <a:off x="2479449" y="3994988"/>
            <a:ext cx="344315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pPr/>
            <a:r>
              <a:t>Peak calling</a:t>
            </a:r>
          </a:p>
        </p:txBody>
      </p:sp>
      <p:sp>
        <p:nvSpPr>
          <p:cNvPr id="331" name="Overlapping"/>
          <p:cNvSpPr txBox="1"/>
          <p:nvPr/>
        </p:nvSpPr>
        <p:spPr>
          <a:xfrm>
            <a:off x="220977" y="4542951"/>
            <a:ext cx="14824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/>
            </a:lvl1pPr>
          </a:lstStyle>
          <a:p>
            <a:pPr/>
            <a:r>
              <a:t>Overlapping</a:t>
            </a:r>
          </a:p>
        </p:txBody>
      </p:sp>
      <p:sp>
        <p:nvSpPr>
          <p:cNvPr id="332" name="Associated genes"/>
          <p:cNvSpPr txBox="1"/>
          <p:nvPr/>
        </p:nvSpPr>
        <p:spPr>
          <a:xfrm>
            <a:off x="2393330" y="4396901"/>
            <a:ext cx="1364154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/>
            </a:lvl1pPr>
          </a:lstStyle>
          <a:p>
            <a:pPr/>
            <a:r>
              <a:t>Associated genes</a:t>
            </a:r>
          </a:p>
        </p:txBody>
      </p:sp>
      <p:sp>
        <p:nvSpPr>
          <p:cNvPr id="333" name="Motif enrichment"/>
          <p:cNvSpPr txBox="1"/>
          <p:nvPr/>
        </p:nvSpPr>
        <p:spPr>
          <a:xfrm>
            <a:off x="4607894" y="4396901"/>
            <a:ext cx="1364154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/>
            </a:lvl1pPr>
          </a:lstStyle>
          <a:p>
            <a:pPr/>
            <a:r>
              <a:t>Motif enrichment</a:t>
            </a:r>
          </a:p>
        </p:txBody>
      </p:sp>
      <p:sp>
        <p:nvSpPr>
          <p:cNvPr id="334" name="Graphic representation"/>
          <p:cNvSpPr txBox="1"/>
          <p:nvPr/>
        </p:nvSpPr>
        <p:spPr>
          <a:xfrm>
            <a:off x="6525880" y="4396901"/>
            <a:ext cx="194981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/>
            </a:lvl1pPr>
          </a:lstStyle>
          <a:p>
            <a:pPr/>
            <a:r>
              <a:t>Graphic representation</a:t>
            </a:r>
          </a:p>
        </p:txBody>
      </p:sp>
      <p:sp>
        <p:nvSpPr>
          <p:cNvPr id="335" name="TextBox 46"/>
          <p:cNvSpPr txBox="1"/>
          <p:nvPr/>
        </p:nvSpPr>
        <p:spPr>
          <a:xfrm>
            <a:off x="515087" y="238447"/>
            <a:ext cx="89426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Tools</a:t>
            </a:r>
          </a:p>
        </p:txBody>
      </p:sp>
      <p:sp>
        <p:nvSpPr>
          <p:cNvPr id="336" name="TextBox 48"/>
          <p:cNvSpPr txBox="1"/>
          <p:nvPr/>
        </p:nvSpPr>
        <p:spPr>
          <a:xfrm>
            <a:off x="7066588" y="238447"/>
            <a:ext cx="183173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File formats</a:t>
            </a:r>
          </a:p>
        </p:txBody>
      </p:sp>
      <p:sp>
        <p:nvSpPr>
          <p:cNvPr id="337" name="TextBox 49"/>
          <p:cNvSpPr txBox="1"/>
          <p:nvPr/>
        </p:nvSpPr>
        <p:spPr>
          <a:xfrm>
            <a:off x="4241189" y="238447"/>
            <a:ext cx="93415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Steps</a:t>
            </a:r>
          </a:p>
        </p:txBody>
      </p:sp>
      <p:sp>
        <p:nvSpPr>
          <p:cNvPr id="338" name="Rectangle"/>
          <p:cNvSpPr/>
          <p:nvPr/>
        </p:nvSpPr>
        <p:spPr>
          <a:xfrm>
            <a:off x="-14052" y="4409156"/>
            <a:ext cx="9307365" cy="667331"/>
          </a:xfrm>
          <a:prstGeom prst="rect">
            <a:avLst/>
          </a:prstGeom>
          <a:solidFill>
            <a:schemeClr val="accent2">
              <a:lumOff val="23627"/>
              <a:alpha val="2444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1"/>
          <p:cNvSpPr txBox="1"/>
          <p:nvPr/>
        </p:nvSpPr>
        <p:spPr>
          <a:xfrm>
            <a:off x="291786" y="254000"/>
            <a:ext cx="856042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/>
            </a:lvl1pPr>
          </a:lstStyle>
          <a:p>
            <a:pPr/>
            <a:r>
              <a:t>Importing data into Galaxy</a:t>
            </a:r>
          </a:p>
        </p:txBody>
      </p:sp>
      <p:sp>
        <p:nvSpPr>
          <p:cNvPr id="341" name="Content Placeholder 4"/>
          <p:cNvSpPr txBox="1"/>
          <p:nvPr/>
        </p:nvSpPr>
        <p:spPr>
          <a:xfrm>
            <a:off x="537852" y="1108989"/>
            <a:ext cx="8560428" cy="3321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99" indent="-342899">
              <a:spcBef>
                <a:spcPts val="500"/>
              </a:spcBef>
              <a:buSzPct val="100000"/>
              <a:buFont typeface="Arial"/>
              <a:buChar char="•"/>
              <a:defRPr b="1" sz="2000"/>
            </a:pPr>
            <a:r>
              <a:t>Tools -&gt; Get Data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Arial"/>
              <a:buChar char="–"/>
              <a:defRPr sz="2000"/>
            </a:pPr>
            <a:r>
              <a:t>Upload File</a:t>
            </a:r>
          </a:p>
          <a:p>
            <a:pPr lvl="2" marL="1143000" indent="-228600">
              <a:spcBef>
                <a:spcPts val="500"/>
              </a:spcBef>
              <a:buSzPct val="100000"/>
              <a:buFont typeface="Arial"/>
              <a:buChar char="•"/>
              <a:defRPr sz="2000"/>
            </a:pPr>
            <a:r>
              <a:t>Local upload</a:t>
            </a:r>
          </a:p>
          <a:p>
            <a:pPr lvl="2" marL="1143000" indent="-228600">
              <a:spcBef>
                <a:spcPts val="500"/>
              </a:spcBef>
              <a:buSzPct val="100000"/>
              <a:buFont typeface="Arial"/>
              <a:buChar char="•"/>
              <a:defRPr sz="2000"/>
            </a:pPr>
            <a:r>
              <a:t>Link through URL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Arial"/>
              <a:buChar char="–"/>
              <a:defRPr sz="2000"/>
            </a:pPr>
            <a:r>
              <a:t>GenomeSpace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Arial"/>
              <a:buChar char="–"/>
              <a:defRPr sz="2000"/>
            </a:pPr>
            <a:r>
              <a:t>UCSC, BioMart and other online resources</a:t>
            </a:r>
          </a:p>
          <a:p>
            <a:pPr marL="342899" indent="-342899">
              <a:spcBef>
                <a:spcPts val="500"/>
              </a:spcBef>
              <a:buSzPct val="100000"/>
              <a:buFont typeface="Arial"/>
              <a:buChar char="•"/>
              <a:defRPr b="1" sz="2000"/>
            </a:pPr>
            <a:r>
              <a:t>Import History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Arial"/>
              <a:buChar char="–"/>
              <a:defRPr sz="2000"/>
            </a:pPr>
            <a:r>
              <a:t>Saved or shared Galaxy session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0"/>
            <a:ext cx="7097652" cy="4217445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TextBox 2"/>
          <p:cNvSpPr txBox="1"/>
          <p:nvPr/>
        </p:nvSpPr>
        <p:spPr>
          <a:xfrm>
            <a:off x="287020" y="4429495"/>
            <a:ext cx="542824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For</a:t>
            </a:r>
            <a:r>
              <a:t> </a:t>
            </a:r>
            <a:r>
              <a:t>illumina</a:t>
            </a:r>
            <a:r>
              <a:t> </a:t>
            </a:r>
            <a:r>
              <a:t>sequencing</a:t>
            </a:r>
            <a:r>
              <a:t> </a:t>
            </a:r>
            <a:r>
              <a:t>reads,</a:t>
            </a:r>
            <a:r>
              <a:t> </a:t>
            </a:r>
            <a:r>
              <a:t>choose</a:t>
            </a:r>
            <a:r>
              <a:t> </a:t>
            </a:r>
            <a:r>
              <a:t>“fastqsanger”</a:t>
            </a:r>
          </a:p>
        </p:txBody>
      </p:sp>
      <p:sp>
        <p:nvSpPr>
          <p:cNvPr id="345" name="Rectangle 3"/>
          <p:cNvSpPr/>
          <p:nvPr/>
        </p:nvSpPr>
        <p:spPr>
          <a:xfrm>
            <a:off x="1793174" y="403760"/>
            <a:ext cx="665019" cy="308759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TextBox 4"/>
          <p:cNvSpPr txBox="1"/>
          <p:nvPr/>
        </p:nvSpPr>
        <p:spPr>
          <a:xfrm>
            <a:off x="1719591" y="924570"/>
            <a:ext cx="6035165" cy="626887"/>
          </a:xfrm>
          <a:prstGeom prst="rect">
            <a:avLst/>
          </a:prstGeom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</a:t>
            </a:r>
            <a:r>
              <a:t> </a:t>
            </a:r>
            <a:r>
              <a:t>collection</a:t>
            </a:r>
            <a:r>
              <a:t> </a:t>
            </a:r>
            <a:r>
              <a:t>is</a:t>
            </a:r>
            <a:r>
              <a:t> </a:t>
            </a:r>
            <a:r>
              <a:t>a</a:t>
            </a:r>
            <a:r>
              <a:t> </a:t>
            </a:r>
            <a:r>
              <a:t>list</a:t>
            </a:r>
            <a:r>
              <a:t> </a:t>
            </a:r>
            <a:r>
              <a:t>of</a:t>
            </a:r>
            <a:r>
              <a:t> </a:t>
            </a:r>
            <a:r>
              <a:t>files</a:t>
            </a:r>
            <a:r>
              <a:t> </a:t>
            </a:r>
            <a:r>
              <a:t>that</a:t>
            </a:r>
            <a:r>
              <a:t> </a:t>
            </a:r>
            <a:r>
              <a:t>can</a:t>
            </a:r>
            <a:r>
              <a:t> </a:t>
            </a:r>
            <a:r>
              <a:t>be</a:t>
            </a:r>
            <a:r>
              <a:t> </a:t>
            </a:r>
            <a:r>
              <a:t>processed</a:t>
            </a:r>
            <a:r>
              <a:t> </a:t>
            </a:r>
            <a:r>
              <a:t>together</a:t>
            </a:r>
          </a:p>
          <a:p>
            <a:pPr/>
            <a:r>
              <a:t>Tutorial:</a:t>
            </a:r>
            <a:r>
              <a:t> </a:t>
            </a:r>
            <a:r>
              <a:t>https://galaxyproject.org/tutorials/collections/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6" grpId="1"/>
      <p:bldP build="whole" bldLvl="1" animBg="1" rev="0" advAuto="0" spid="345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ctangle 1"/>
          <p:cNvSpPr txBox="1"/>
          <p:nvPr/>
        </p:nvSpPr>
        <p:spPr>
          <a:xfrm>
            <a:off x="553719" y="571201"/>
            <a:ext cx="7782560" cy="336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200"/>
            </a:pPr>
            <a:r>
              <a:t>Import history for this tutorial: </a:t>
            </a:r>
          </a:p>
          <a:p>
            <a:pPr lvl="1" marL="914400" indent="-457200">
              <a:buSzPct val="100000"/>
              <a:buFont typeface="Arial"/>
              <a:buChar char="•"/>
              <a:defRPr b="1" sz="3200"/>
            </a:pPr>
            <a:r>
              <a:t>Shared Data –histories</a:t>
            </a:r>
          </a:p>
          <a:p>
            <a:pPr lvl="1" marL="914400" indent="-457200">
              <a:buSzPct val="100000"/>
              <a:buFont typeface="Arial"/>
              <a:buChar char="•"/>
              <a:defRPr b="1" sz="3200"/>
            </a:pPr>
            <a:r>
              <a:t>Search user “huayun”</a:t>
            </a:r>
          </a:p>
          <a:p>
            <a:pPr lvl="1" marL="914400" indent="-457200">
              <a:buSzPct val="100000"/>
              <a:buFont typeface="Arial"/>
              <a:buChar char="•"/>
              <a:defRPr b="1" sz="32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Or  https://usegalaxy.org/u/huayun/h/ccmtutorialpublic</a:t>
            </a:r>
          </a:p>
          <a:p>
            <a:pPr lvl="1" marL="914400" indent="-457200">
              <a:buSzPct val="100000"/>
              <a:buFont typeface="Arial"/>
              <a:buChar char="•"/>
              <a:defRPr b="1" sz="3200"/>
            </a:pPr>
            <a:r>
              <a:t>Import 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1520189" y="1927"/>
            <a:ext cx="6103352" cy="62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 anchor="ctr">
            <a:spAutoFit/>
          </a:bodyPr>
          <a:lstStyle>
            <a:lvl1pPr algn="ctr">
              <a:defRPr sz="4000"/>
            </a:lvl1pPr>
          </a:lstStyle>
          <a:p>
            <a:pPr/>
            <a:r>
              <a:t>datasets</a:t>
            </a:r>
          </a:p>
        </p:txBody>
      </p:sp>
      <p:pic>
        <p:nvPicPr>
          <p:cNvPr id="35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768" y="71540"/>
            <a:ext cx="2583146" cy="4957129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traight Arrow Connector 4"/>
          <p:cNvSpPr/>
          <p:nvPr/>
        </p:nvSpPr>
        <p:spPr>
          <a:xfrm>
            <a:off x="2486024" y="314325"/>
            <a:ext cx="1285877" cy="71437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3" name="TextBox 5"/>
          <p:cNvSpPr txBox="1"/>
          <p:nvPr/>
        </p:nvSpPr>
        <p:spPr>
          <a:xfrm>
            <a:off x="3814728" y="742148"/>
            <a:ext cx="152723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Collection </a:t>
            </a:r>
          </a:p>
        </p:txBody>
      </p:sp>
      <p:sp>
        <p:nvSpPr>
          <p:cNvPr id="354" name="Straight Arrow Connector 7"/>
          <p:cNvSpPr/>
          <p:nvPr/>
        </p:nvSpPr>
        <p:spPr>
          <a:xfrm>
            <a:off x="2628899" y="2742132"/>
            <a:ext cx="1140110" cy="1428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5" name="TextBox 9"/>
          <p:cNvSpPr txBox="1"/>
          <p:nvPr/>
        </p:nvSpPr>
        <p:spPr>
          <a:xfrm>
            <a:off x="3814728" y="2511299"/>
            <a:ext cx="115456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Dataset</a:t>
            </a:r>
          </a:p>
        </p:txBody>
      </p:sp>
      <p:sp>
        <p:nvSpPr>
          <p:cNvPr id="356" name="Straight Arrow Connector 11"/>
          <p:cNvSpPr/>
          <p:nvPr/>
        </p:nvSpPr>
        <p:spPr>
          <a:xfrm flipV="1">
            <a:off x="2628900" y="1687356"/>
            <a:ext cx="1140109" cy="21288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7" name="TextBox 12"/>
          <p:cNvSpPr txBox="1"/>
          <p:nvPr/>
        </p:nvSpPr>
        <p:spPr>
          <a:xfrm>
            <a:off x="3814728" y="1456523"/>
            <a:ext cx="4898936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Edit attributes: name, datatype etc. </a:t>
            </a:r>
          </a:p>
        </p:txBody>
      </p:sp>
      <p:sp>
        <p:nvSpPr>
          <p:cNvPr id="358" name="Straight Arrow Connector 15"/>
          <p:cNvSpPr/>
          <p:nvPr/>
        </p:nvSpPr>
        <p:spPr>
          <a:xfrm>
            <a:off x="2300287" y="1900238"/>
            <a:ext cx="1468722" cy="33369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9" name="TextBox 16"/>
          <p:cNvSpPr txBox="1"/>
          <p:nvPr/>
        </p:nvSpPr>
        <p:spPr>
          <a:xfrm>
            <a:off x="3846193" y="2037759"/>
            <a:ext cx="521534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View dataset, or download binary files</a:t>
            </a:r>
          </a:p>
        </p:txBody>
      </p:sp>
      <p:sp>
        <p:nvSpPr>
          <p:cNvPr id="360" name="Straight Arrow Connector 20"/>
          <p:cNvSpPr/>
          <p:nvPr/>
        </p:nvSpPr>
        <p:spPr>
          <a:xfrm>
            <a:off x="557212" y="3386137"/>
            <a:ext cx="3243262" cy="4286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61" name="TextBox 21"/>
          <p:cNvSpPr txBox="1"/>
          <p:nvPr/>
        </p:nvSpPr>
        <p:spPr>
          <a:xfrm>
            <a:off x="3846193" y="3250326"/>
            <a:ext cx="3423015" cy="114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Detailed information on the command used to generate this dataste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1520189" y="20146"/>
            <a:ext cx="6103352" cy="587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 anchor="ctr">
            <a:spAutoFit/>
          </a:bodyPr>
          <a:lstStyle>
            <a:lvl1pPr algn="ctr">
              <a:defRPr sz="3600"/>
            </a:lvl1pPr>
          </a:lstStyle>
          <a:p>
            <a:pPr/>
            <a:r>
              <a:t>Raw sequencing data</a:t>
            </a:r>
          </a:p>
        </p:txBody>
      </p:sp>
      <p:sp>
        <p:nvSpPr>
          <p:cNvPr id="364" name="TextShape 2"/>
          <p:cNvSpPr txBox="1"/>
          <p:nvPr/>
        </p:nvSpPr>
        <p:spPr>
          <a:xfrm>
            <a:off x="351002" y="670721"/>
            <a:ext cx="8504707" cy="97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buSzPct val="100000"/>
              <a:buFont typeface="Arial"/>
              <a:buChar char="•"/>
              <a:defRPr b="1" sz="2100"/>
            </a:pPr>
            <a:r>
              <a:t>Fastq</a:t>
            </a:r>
            <a:r>
              <a:rPr b="0"/>
              <a:t> file format</a:t>
            </a:r>
          </a:p>
          <a:p>
            <a:pPr lvl="1" marL="457200" indent="0">
              <a:buSzPct val="100000"/>
              <a:buFont typeface="Arial"/>
              <a:buChar char="•"/>
              <a:defRPr sz="2100"/>
            </a:pPr>
            <a:r>
              <a:t>Text files encode both nucleotide as well as quality information</a:t>
            </a:r>
          </a:p>
        </p:txBody>
      </p:sp>
      <p:grpSp>
        <p:nvGrpSpPr>
          <p:cNvPr id="367" name="CustomShape 3"/>
          <p:cNvGrpSpPr/>
          <p:nvPr/>
        </p:nvGrpSpPr>
        <p:grpSpPr>
          <a:xfrm>
            <a:off x="911057" y="2025361"/>
            <a:ext cx="7818523" cy="1337501"/>
            <a:chOff x="0" y="0"/>
            <a:chExt cx="7818521" cy="1337499"/>
          </a:xfrm>
        </p:grpSpPr>
        <p:sp>
          <p:nvSpPr>
            <p:cNvPr id="365" name="Rectangle"/>
            <p:cNvSpPr/>
            <p:nvPr/>
          </p:nvSpPr>
          <p:spPr>
            <a:xfrm>
              <a:off x="0" y="0"/>
              <a:ext cx="7818522" cy="1249899"/>
            </a:xfrm>
            <a:prstGeom prst="rect">
              <a:avLst/>
            </a:prstGeom>
            <a:solidFill>
              <a:srgbClr val="FFFFFF"/>
            </a:solidFill>
            <a:ln w="2556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6" name="@HWI-ST600:248:C1271ACXX:7:1101:1410:2127 1:N:0:TGACCA…"/>
            <p:cNvSpPr txBox="1"/>
            <p:nvPr/>
          </p:nvSpPr>
          <p:spPr>
            <a:xfrm>
              <a:off x="33749" y="0"/>
              <a:ext cx="7751023" cy="1337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3749" tIns="33749" rIns="33749" bIns="33749" numCol="1" anchor="t">
              <a:spAutoFit/>
            </a:bodyPr>
            <a:lstStyle/>
            <a:p>
              <a:pPr>
                <a:defRPr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@HWI-ST600:248:C1271ACXX:7:1101:1410:2127 1:N:0:TGACCA</a:t>
              </a:r>
            </a:p>
            <a:p>
              <a:pPr>
                <a:defRPr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TAATCGCTAAAATCAAAACGAAATGCTGCTTCTTACAGCAGCCTCCTTAG</a:t>
              </a:r>
            </a:p>
            <a:p>
              <a:pPr>
                <a:defRPr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+</a:t>
              </a:r>
            </a:p>
            <a:p>
              <a:pPr>
                <a:defRPr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B@@DDFFFGHHGHE@FIIGEHIFCHGIJIHIHHIEGIEHIIJIIHHIIIE</a:t>
              </a:r>
            </a:p>
          </p:txBody>
        </p:sp>
      </p:grpSp>
      <p:sp>
        <p:nvSpPr>
          <p:cNvPr id="368" name="TextBox 2"/>
          <p:cNvSpPr txBox="1"/>
          <p:nvPr/>
        </p:nvSpPr>
        <p:spPr>
          <a:xfrm>
            <a:off x="878506" y="1545507"/>
            <a:ext cx="2330335" cy="327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>
            <a:spAutoFit/>
          </a:bodyPr>
          <a:lstStyle/>
          <a:p>
            <a:pPr/>
            <a:r>
              <a:t>Example of a fastq file</a:t>
            </a:r>
          </a:p>
        </p:txBody>
      </p:sp>
      <p:sp>
        <p:nvSpPr>
          <p:cNvPr id="369" name="TextBox 3"/>
          <p:cNvSpPr txBox="1"/>
          <p:nvPr/>
        </p:nvSpPr>
        <p:spPr>
          <a:xfrm>
            <a:off x="924426" y="3394009"/>
            <a:ext cx="5088780" cy="11279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r>
              <a:t>Line1: begin with @, sequence identifier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t>Line2: raw sequence letters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t>Line3: same information as line1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t>Line4: quality values for the sequence in line2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335" y="287728"/>
            <a:ext cx="7467122" cy="4268859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4"/>
          <p:cNvSpPr txBox="1"/>
          <p:nvPr/>
        </p:nvSpPr>
        <p:spPr>
          <a:xfrm>
            <a:off x="6511324" y="3810194"/>
            <a:ext cx="272154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biocomicals.blogspot.com</a:t>
            </a:r>
          </a:p>
        </p:txBody>
      </p:sp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2895" y="2147117"/>
            <a:ext cx="4047654" cy="2863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 1"/>
          <p:cNvSpPr txBox="1"/>
          <p:nvPr>
            <p:ph type="title"/>
          </p:nvPr>
        </p:nvSpPr>
        <p:spPr>
          <a:xfrm>
            <a:off x="457200" y="7089"/>
            <a:ext cx="8229600" cy="857251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QC of</a:t>
            </a:r>
            <a:r>
              <a:t> </a:t>
            </a:r>
            <a:r>
              <a:t>the</a:t>
            </a:r>
            <a:r>
              <a:t> </a:t>
            </a:r>
            <a:r>
              <a:t>raw</a:t>
            </a:r>
            <a:r>
              <a:t> </a:t>
            </a:r>
            <a:r>
              <a:t>reads</a:t>
            </a:r>
          </a:p>
        </p:txBody>
      </p:sp>
      <p:sp>
        <p:nvSpPr>
          <p:cNvPr id="372" name="Content Placeholder 2"/>
          <p:cNvSpPr txBox="1"/>
          <p:nvPr>
            <p:ph type="body" idx="1"/>
          </p:nvPr>
        </p:nvSpPr>
        <p:spPr>
          <a:xfrm>
            <a:off x="457199" y="855273"/>
            <a:ext cx="8467791" cy="2932957"/>
          </a:xfrm>
          <a:prstGeom prst="rect">
            <a:avLst/>
          </a:prstGeom>
        </p:spPr>
        <p:txBody>
          <a:bodyPr/>
          <a:lstStyle/>
          <a:p>
            <a:pPr marL="268604" indent="-268604" defTabSz="429768">
              <a:lnSpc>
                <a:spcPct val="120000"/>
              </a:lnSpc>
              <a:spcBef>
                <a:spcPts val="600"/>
              </a:spcBef>
              <a:defRPr sz="2350"/>
            </a:pPr>
            <a:r>
              <a:t>Fastq files: 1) Mouse ChIP-seq of a transcription factor</a:t>
            </a:r>
          </a:p>
          <a:p>
            <a:pPr marL="268604" indent="-268604" defTabSz="429768">
              <a:lnSpc>
                <a:spcPct val="120000"/>
              </a:lnSpc>
              <a:spcBef>
                <a:spcPts val="600"/>
              </a:spcBef>
              <a:defRPr sz="2350"/>
            </a:pPr>
            <a:r>
              <a:t> 			    2) The corresponding Input  (genomic DNA)</a:t>
            </a:r>
          </a:p>
          <a:p>
            <a:pPr marL="268604" indent="-268604" defTabSz="429768">
              <a:lnSpc>
                <a:spcPct val="120000"/>
              </a:lnSpc>
              <a:spcBef>
                <a:spcPts val="600"/>
              </a:spcBef>
              <a:defRPr sz="2350"/>
            </a:pPr>
          </a:p>
          <a:p>
            <a:pPr marL="322326" indent="-322326" defTabSz="429768">
              <a:lnSpc>
                <a:spcPct val="120000"/>
              </a:lnSpc>
              <a:spcBef>
                <a:spcPts val="600"/>
              </a:spcBef>
              <a:defRPr sz="2350"/>
            </a:pPr>
            <a:r>
              <a:t>FastQC : a quick evaluation of the quality of NGS data</a:t>
            </a:r>
          </a:p>
          <a:p>
            <a:pPr lvl="1" marL="698373" indent="-268604" defTabSz="429768">
              <a:lnSpc>
                <a:spcPct val="120000"/>
              </a:lnSpc>
              <a:spcBef>
                <a:spcPts val="500"/>
              </a:spcBef>
              <a:defRPr sz="2350"/>
            </a:pPr>
            <a:r>
              <a:t>NGS: QC and manipulation -&gt; FastQC</a:t>
            </a:r>
          </a:p>
          <a:p>
            <a:pPr lvl="1" marL="698373" indent="-268604" defTabSz="429768">
              <a:lnSpc>
                <a:spcPct val="120000"/>
              </a:lnSpc>
              <a:spcBef>
                <a:spcPts val="500"/>
              </a:spcBef>
              <a:defRPr sz="235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http://www.bioinformatics.babraham.ac.uk/projects/fastqc/</a:t>
            </a: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7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</a:t>
            </a:r>
            <a:r>
              <a:t> </a:t>
            </a:r>
            <a:r>
              <a:t>fastqc</a:t>
            </a:r>
            <a:r>
              <a:t> </a:t>
            </a:r>
            <a:r>
              <a:t>(and</a:t>
            </a:r>
            <a:r>
              <a:t> </a:t>
            </a:r>
            <a:r>
              <a:t>other</a:t>
            </a:r>
            <a:r>
              <a:t> </a:t>
            </a:r>
            <a:r>
              <a:t>tools)</a:t>
            </a:r>
          </a:p>
        </p:txBody>
      </p:sp>
      <p:sp>
        <p:nvSpPr>
          <p:cNvPr id="375" name="TextBox 3"/>
          <p:cNvSpPr txBox="1"/>
          <p:nvPr/>
        </p:nvSpPr>
        <p:spPr>
          <a:xfrm>
            <a:off x="605642" y="1805048"/>
            <a:ext cx="1567543" cy="369713"/>
          </a:xfrm>
          <a:prstGeom prst="rect">
            <a:avLst/>
          </a:prstGeom>
          <a:ln w="1905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Input</a:t>
            </a:r>
            <a:r>
              <a:t> </a:t>
            </a:r>
            <a:r>
              <a:t>files</a:t>
            </a:r>
            <a:r>
              <a:t> </a:t>
            </a:r>
          </a:p>
        </p:txBody>
      </p:sp>
      <p:grpSp>
        <p:nvGrpSpPr>
          <p:cNvPr id="378" name="Rectangle 7"/>
          <p:cNvGrpSpPr/>
          <p:nvPr/>
        </p:nvGrpSpPr>
        <p:grpSpPr>
          <a:xfrm>
            <a:off x="3574472" y="1484417"/>
            <a:ext cx="2054432" cy="902525"/>
            <a:chOff x="0" y="0"/>
            <a:chExt cx="2054430" cy="902523"/>
          </a:xfrm>
        </p:grpSpPr>
        <p:sp>
          <p:nvSpPr>
            <p:cNvPr id="376" name="Rectangle"/>
            <p:cNvSpPr/>
            <p:nvPr/>
          </p:nvSpPr>
          <p:spPr>
            <a:xfrm>
              <a:off x="0" y="0"/>
              <a:ext cx="2054431" cy="902524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7" name="The tool…"/>
            <p:cNvSpPr txBox="1"/>
            <p:nvPr/>
          </p:nvSpPr>
          <p:spPr>
            <a:xfrm>
              <a:off x="45720" y="9231"/>
              <a:ext cx="1962992" cy="884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The</a:t>
              </a:r>
              <a:r>
                <a:t> </a:t>
              </a:r>
              <a:r>
                <a:t>tool</a:t>
              </a:r>
              <a:r>
                <a:t>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(Magical</a:t>
              </a:r>
              <a:r>
                <a:t> </a:t>
              </a:r>
              <a:r>
                <a:t>black</a:t>
              </a:r>
              <a:r>
                <a:t> </a:t>
              </a:r>
              <a:r>
                <a:t>box)</a:t>
              </a:r>
            </a:p>
          </p:txBody>
        </p:sp>
      </p:grpSp>
      <p:sp>
        <p:nvSpPr>
          <p:cNvPr id="379" name="Straight Arrow Connector 8"/>
          <p:cNvSpPr/>
          <p:nvPr/>
        </p:nvSpPr>
        <p:spPr>
          <a:xfrm>
            <a:off x="5628904" y="2018021"/>
            <a:ext cx="1128157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0" name="TextBox 9"/>
          <p:cNvSpPr txBox="1"/>
          <p:nvPr/>
        </p:nvSpPr>
        <p:spPr>
          <a:xfrm>
            <a:off x="6757059" y="1839478"/>
            <a:ext cx="1567544" cy="369712"/>
          </a:xfrm>
          <a:prstGeom prst="rect">
            <a:avLst/>
          </a:prstGeom>
          <a:ln w="1905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Output</a:t>
            </a:r>
            <a:r>
              <a:t> </a:t>
            </a:r>
            <a:r>
              <a:t>files</a:t>
            </a:r>
            <a:r>
              <a:t> </a:t>
            </a:r>
          </a:p>
        </p:txBody>
      </p:sp>
      <p:sp>
        <p:nvSpPr>
          <p:cNvPr id="381" name="TextBox 10"/>
          <p:cNvSpPr txBox="1"/>
          <p:nvPr/>
        </p:nvSpPr>
        <p:spPr>
          <a:xfrm>
            <a:off x="2266454" y="1610301"/>
            <a:ext cx="128565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Parameters</a:t>
            </a:r>
          </a:p>
        </p:txBody>
      </p:sp>
      <p:sp>
        <p:nvSpPr>
          <p:cNvPr id="382" name="Straight Arrow Connector 16"/>
          <p:cNvSpPr/>
          <p:nvPr/>
        </p:nvSpPr>
        <p:spPr>
          <a:xfrm>
            <a:off x="2238499" y="2015259"/>
            <a:ext cx="1128157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3" name="TextBox 18"/>
          <p:cNvSpPr txBox="1"/>
          <p:nvPr/>
        </p:nvSpPr>
        <p:spPr>
          <a:xfrm>
            <a:off x="651360" y="2648197"/>
            <a:ext cx="6974380" cy="195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Always</a:t>
            </a:r>
            <a:r>
              <a:t> </a:t>
            </a:r>
            <a:r>
              <a:t>read</a:t>
            </a:r>
            <a:r>
              <a:t> </a:t>
            </a:r>
            <a:r>
              <a:t>documentation</a:t>
            </a:r>
            <a:r>
              <a:t> </a:t>
            </a:r>
            <a:r>
              <a:t>of</a:t>
            </a:r>
            <a:r>
              <a:t> </a:t>
            </a:r>
            <a:r>
              <a:t>the</a:t>
            </a:r>
            <a:r>
              <a:t> </a:t>
            </a:r>
            <a:r>
              <a:t>tool</a:t>
            </a:r>
            <a:r>
              <a:t> </a:t>
            </a:r>
            <a:r>
              <a:t>first</a:t>
            </a:r>
            <a:r>
              <a:t> 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Understand</a:t>
            </a:r>
            <a:r>
              <a:t> </a:t>
            </a:r>
            <a:r>
              <a:t>the</a:t>
            </a:r>
            <a:r>
              <a:t> </a:t>
            </a:r>
            <a:r>
              <a:t>format</a:t>
            </a:r>
            <a:r>
              <a:t> </a:t>
            </a:r>
            <a:r>
              <a:t>of</a:t>
            </a:r>
            <a:r>
              <a:t> </a:t>
            </a:r>
            <a:r>
              <a:t>input</a:t>
            </a:r>
            <a:r>
              <a:t> </a:t>
            </a:r>
            <a:r>
              <a:t>and</a:t>
            </a:r>
            <a:r>
              <a:t> </a:t>
            </a:r>
            <a:r>
              <a:t>output</a:t>
            </a:r>
            <a:r>
              <a:t> </a:t>
            </a:r>
            <a:r>
              <a:t>files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Understand</a:t>
            </a:r>
            <a:r>
              <a:t> </a:t>
            </a:r>
            <a:r>
              <a:t>what</a:t>
            </a:r>
            <a:r>
              <a:t> </a:t>
            </a:r>
            <a:r>
              <a:t>each</a:t>
            </a:r>
            <a:r>
              <a:t> </a:t>
            </a:r>
            <a:r>
              <a:t>parameter</a:t>
            </a:r>
            <a:r>
              <a:t> </a:t>
            </a:r>
            <a:r>
              <a:t>specifies</a:t>
            </a:r>
            <a:r>
              <a:t> 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Galaxy</a:t>
            </a:r>
            <a:r>
              <a:t> </a:t>
            </a:r>
            <a:r>
              <a:t>helps:</a:t>
            </a:r>
            <a:r>
              <a:t> </a:t>
            </a:r>
          </a:p>
          <a:p>
            <a:pPr lvl="1" marL="742950" indent="-285750">
              <a:buSzPct val="100000"/>
              <a:buFont typeface="Arial"/>
              <a:buChar char="•"/>
            </a:pPr>
            <a:r>
              <a:t>List</a:t>
            </a:r>
            <a:r>
              <a:t> </a:t>
            </a:r>
            <a:r>
              <a:t>input</a:t>
            </a:r>
            <a:r>
              <a:t> </a:t>
            </a:r>
            <a:r>
              <a:t>files</a:t>
            </a:r>
            <a:r>
              <a:t> </a:t>
            </a:r>
            <a:r>
              <a:t>of</a:t>
            </a:r>
            <a:r>
              <a:t> </a:t>
            </a:r>
            <a:r>
              <a:t>the</a:t>
            </a:r>
            <a:r>
              <a:t> </a:t>
            </a:r>
            <a:r>
              <a:t>correct</a:t>
            </a:r>
            <a:r>
              <a:t> </a:t>
            </a:r>
            <a:r>
              <a:t>format</a:t>
            </a:r>
            <a:r>
              <a:t> </a:t>
            </a:r>
          </a:p>
          <a:p>
            <a:pPr lvl="1" marL="742950" indent="-285750">
              <a:buSzPct val="100000"/>
              <a:buFont typeface="Arial"/>
              <a:buChar char="•"/>
            </a:pPr>
            <a:r>
              <a:t>Keeping</a:t>
            </a:r>
            <a:r>
              <a:t> </a:t>
            </a:r>
            <a:r>
              <a:t>most</a:t>
            </a:r>
            <a:r>
              <a:t> </a:t>
            </a:r>
            <a:r>
              <a:t>parameters</a:t>
            </a:r>
            <a:r>
              <a:t> </a:t>
            </a:r>
            <a:r>
              <a:t>default</a:t>
            </a:r>
            <a:r>
              <a:t> </a:t>
            </a:r>
            <a:r>
              <a:t>(look</a:t>
            </a:r>
            <a:r>
              <a:t> </a:t>
            </a:r>
            <a:r>
              <a:t>for</a:t>
            </a:r>
            <a:r>
              <a:t> </a:t>
            </a:r>
            <a:r>
              <a:t>”advance</a:t>
            </a:r>
            <a:r>
              <a:t> </a:t>
            </a:r>
            <a:r>
              <a:t>options”)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6"/>
      <p:bldP build="whole" bldLvl="1" animBg="1" rev="0" advAuto="0" spid="383" grpId="7"/>
      <p:bldP build="whole" bldLvl="1" animBg="1" rev="0" advAuto="0" spid="375" grpId="1"/>
      <p:bldP build="whole" bldLvl="1" animBg="1" rev="0" advAuto="0" spid="382" grpId="2"/>
      <p:bldP build="whole" bldLvl="1" animBg="1" rev="0" advAuto="0" spid="379" grpId="5"/>
      <p:bldP build="whole" bldLvl="1" animBg="1" rev="0" advAuto="0" spid="378" grpId="4"/>
      <p:bldP build="whole" bldLvl="1" animBg="1" rev="0" advAuto="0" spid="381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74700"/>
            <a:ext cx="9144000" cy="3588152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TextBox 2"/>
          <p:cNvSpPr txBox="1"/>
          <p:nvPr/>
        </p:nvSpPr>
        <p:spPr>
          <a:xfrm>
            <a:off x="278977" y="391492"/>
            <a:ext cx="206119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1.</a:t>
            </a:r>
            <a:r>
              <a:t> </a:t>
            </a:r>
            <a:r>
              <a:t>Look</a:t>
            </a:r>
            <a:r>
              <a:t> </a:t>
            </a:r>
            <a:r>
              <a:t>for</a:t>
            </a:r>
            <a:r>
              <a:t> </a:t>
            </a:r>
            <a:r>
              <a:t>the</a:t>
            </a:r>
            <a:r>
              <a:t> </a:t>
            </a:r>
            <a:r>
              <a:t>tool</a:t>
            </a:r>
            <a:r>
              <a:t> </a:t>
            </a:r>
          </a:p>
        </p:txBody>
      </p:sp>
      <p:sp>
        <p:nvSpPr>
          <p:cNvPr id="387" name="Rectangle 3"/>
          <p:cNvSpPr/>
          <p:nvPr/>
        </p:nvSpPr>
        <p:spPr>
          <a:xfrm>
            <a:off x="-1" y="1116280"/>
            <a:ext cx="2256314" cy="344385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8" name="Rectangle 4"/>
          <p:cNvSpPr/>
          <p:nvPr/>
        </p:nvSpPr>
        <p:spPr>
          <a:xfrm>
            <a:off x="-1" y="1710046"/>
            <a:ext cx="2256314" cy="26439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9" name="TextBox 5"/>
          <p:cNvSpPr txBox="1"/>
          <p:nvPr/>
        </p:nvSpPr>
        <p:spPr>
          <a:xfrm>
            <a:off x="2860171" y="391492"/>
            <a:ext cx="436081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2.</a:t>
            </a:r>
            <a:r>
              <a:t> </a:t>
            </a:r>
            <a:r>
              <a:t>Choose</a:t>
            </a:r>
            <a:r>
              <a:t> </a:t>
            </a:r>
            <a:r>
              <a:t>input</a:t>
            </a:r>
            <a:r>
              <a:t> </a:t>
            </a:r>
            <a:r>
              <a:t>file(s)</a:t>
            </a:r>
            <a:r>
              <a:t> </a:t>
            </a:r>
            <a:r>
              <a:t>and</a:t>
            </a:r>
            <a:r>
              <a:t> </a:t>
            </a:r>
            <a:r>
              <a:t>set</a:t>
            </a:r>
            <a:r>
              <a:t> </a:t>
            </a:r>
            <a:r>
              <a:t>parameters</a:t>
            </a:r>
          </a:p>
        </p:txBody>
      </p:sp>
      <p:sp>
        <p:nvSpPr>
          <p:cNvPr id="390" name="TextBox 6"/>
          <p:cNvSpPr txBox="1"/>
          <p:nvPr/>
        </p:nvSpPr>
        <p:spPr>
          <a:xfrm>
            <a:off x="2503912" y="4362851"/>
            <a:ext cx="131132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3.</a:t>
            </a:r>
            <a:r>
              <a:t> </a:t>
            </a:r>
            <a:r>
              <a:t>Execute!</a:t>
            </a:r>
            <a:r>
              <a:t> </a:t>
            </a:r>
          </a:p>
        </p:txBody>
      </p:sp>
      <p:sp>
        <p:nvSpPr>
          <p:cNvPr id="391" name="Rectangle 7"/>
          <p:cNvSpPr/>
          <p:nvPr/>
        </p:nvSpPr>
        <p:spPr>
          <a:xfrm>
            <a:off x="2525876" y="3857500"/>
            <a:ext cx="1001096" cy="40574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2"/>
      <p:bldP build="whole" bldLvl="1" animBg="1" rev="0" advAuto="0" spid="387" grpId="1"/>
      <p:bldP build="whole" bldLvl="1" animBg="1" rev="0" advAuto="0" spid="389" grpId="3"/>
      <p:bldP build="whole" bldLvl="1" animBg="1" rev="0" advAuto="0" spid="390" grpId="5"/>
      <p:bldP build="whole" bldLvl="1" animBg="1" rev="0" advAuto="0" spid="391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 1"/>
          <p:cNvSpPr txBox="1"/>
          <p:nvPr/>
        </p:nvSpPr>
        <p:spPr>
          <a:xfrm>
            <a:off x="-2394659" y="94278"/>
            <a:ext cx="8138160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/>
            </a:pPr>
            <a:r>
              <a:t>View</a:t>
            </a:r>
            <a:r>
              <a:t> </a:t>
            </a:r>
            <a:r>
              <a:t>results</a:t>
            </a:r>
          </a:p>
        </p:txBody>
      </p:sp>
      <p:pic>
        <p:nvPicPr>
          <p:cNvPr id="3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64" y="1663164"/>
            <a:ext cx="2359016" cy="2125064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TextBox 3"/>
          <p:cNvSpPr txBox="1"/>
          <p:nvPr/>
        </p:nvSpPr>
        <p:spPr>
          <a:xfrm>
            <a:off x="134785" y="951527"/>
            <a:ext cx="143823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History</a:t>
            </a:r>
            <a:r>
              <a:t> </a:t>
            </a:r>
            <a:r>
              <a:t>panel</a:t>
            </a:r>
          </a:p>
        </p:txBody>
      </p:sp>
      <p:sp>
        <p:nvSpPr>
          <p:cNvPr id="396" name="Rectangle 4"/>
          <p:cNvSpPr/>
          <p:nvPr/>
        </p:nvSpPr>
        <p:spPr>
          <a:xfrm>
            <a:off x="89064" y="2278239"/>
            <a:ext cx="2359018" cy="60400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7421" y="807521"/>
            <a:ext cx="2128291" cy="4095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44989" y="94278"/>
            <a:ext cx="4789799" cy="3693951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TextBox 7"/>
          <p:cNvSpPr txBox="1"/>
          <p:nvPr/>
        </p:nvSpPr>
        <p:spPr>
          <a:xfrm>
            <a:off x="4980771" y="3791684"/>
            <a:ext cx="356071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Adapter</a:t>
            </a:r>
            <a:r>
              <a:t> </a:t>
            </a:r>
            <a:r>
              <a:t>at</a:t>
            </a:r>
            <a:r>
              <a:t> </a:t>
            </a:r>
            <a:r>
              <a:t>the</a:t>
            </a:r>
            <a:r>
              <a:t> </a:t>
            </a:r>
            <a:r>
              <a:t>end</a:t>
            </a:r>
            <a:r>
              <a:t> </a:t>
            </a:r>
            <a:r>
              <a:t>of</a:t>
            </a:r>
            <a:r>
              <a:t> </a:t>
            </a:r>
            <a:r>
              <a:t>some</a:t>
            </a:r>
            <a:r>
              <a:t> </a:t>
            </a:r>
            <a:r>
              <a:t>reads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2"/>
      <p:bldP build="whole" bldLvl="1" animBg="1" rev="0" advAuto="0" spid="397" grpId="1"/>
      <p:bldP build="whole" bldLvl="1" animBg="1" rev="0" advAuto="0" spid="399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80716"/>
            <a:ext cx="9144000" cy="4262784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Rectangle 6"/>
          <p:cNvSpPr/>
          <p:nvPr/>
        </p:nvSpPr>
        <p:spPr>
          <a:xfrm>
            <a:off x="0" y="2455846"/>
            <a:ext cx="1626918" cy="296884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3" name="Straight Arrow Connector 9"/>
          <p:cNvSpPr/>
          <p:nvPr/>
        </p:nvSpPr>
        <p:spPr>
          <a:xfrm flipH="1">
            <a:off x="4376057" y="1565197"/>
            <a:ext cx="391887" cy="433449"/>
          </a:xfrm>
          <a:prstGeom prst="line">
            <a:avLst/>
          </a:prstGeom>
          <a:ln w="28575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04" name="TextBox 10"/>
          <p:cNvSpPr txBox="1"/>
          <p:nvPr/>
        </p:nvSpPr>
        <p:spPr>
          <a:xfrm>
            <a:off x="4860004" y="1412588"/>
            <a:ext cx="232819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Choose</a:t>
            </a:r>
            <a:r>
              <a:t> </a:t>
            </a:r>
            <a:r>
              <a:t>input</a:t>
            </a:r>
            <a:r>
              <a:t> </a:t>
            </a:r>
            <a:r>
              <a:t>dataset</a:t>
            </a:r>
            <a:r>
              <a:t> </a:t>
            </a:r>
          </a:p>
        </p:txBody>
      </p:sp>
      <p:sp>
        <p:nvSpPr>
          <p:cNvPr id="405" name="Rectangle 11"/>
          <p:cNvSpPr txBox="1"/>
          <p:nvPr/>
        </p:nvSpPr>
        <p:spPr>
          <a:xfrm>
            <a:off x="116878" y="0"/>
            <a:ext cx="8518357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  <a:lvl2pPr marL="742950" indent="-285750">
              <a:buSzPct val="100000"/>
              <a:buFont typeface="Arial"/>
              <a:buChar char="•"/>
              <a:defRPr sz="2800"/>
            </a:lvl2pPr>
          </a:lstStyle>
          <a:p>
            <a:pPr/>
            <a:r>
              <a:t>Trimming or filtering : </a:t>
            </a:r>
          </a:p>
          <a:p>
            <a:pPr lvl="1"/>
            <a:r>
              <a:t>Adapters, low quality reads, trim reads shorter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0800"/>
            <a:ext cx="9144000" cy="5021623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traight Arrow Connector 3"/>
          <p:cNvSpPr/>
          <p:nvPr/>
        </p:nvSpPr>
        <p:spPr>
          <a:xfrm flipH="1">
            <a:off x="4143374" y="1828799"/>
            <a:ext cx="571502" cy="557214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09" name="TextBox 4"/>
          <p:cNvSpPr txBox="1"/>
          <p:nvPr/>
        </p:nvSpPr>
        <p:spPr>
          <a:xfrm>
            <a:off x="4838032" y="1473755"/>
            <a:ext cx="222650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Choose</a:t>
            </a:r>
            <a:r>
              <a:t> </a:t>
            </a:r>
            <a:r>
              <a:t>adapter</a:t>
            </a:r>
            <a:r>
              <a:t> </a:t>
            </a:r>
            <a:r>
              <a:t>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itle 1"/>
          <p:cNvSpPr txBox="1"/>
          <p:nvPr>
            <p:ph type="title"/>
          </p:nvPr>
        </p:nvSpPr>
        <p:spPr>
          <a:xfrm>
            <a:off x="457200" y="19176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Alignment</a:t>
            </a:r>
          </a:p>
        </p:txBody>
      </p:sp>
      <p:sp>
        <p:nvSpPr>
          <p:cNvPr id="412" name="Content Placeholder 2"/>
          <p:cNvSpPr txBox="1"/>
          <p:nvPr>
            <p:ph type="body" idx="1"/>
          </p:nvPr>
        </p:nvSpPr>
        <p:spPr>
          <a:xfrm>
            <a:off x="457200" y="855300"/>
            <a:ext cx="8229600" cy="4031024"/>
          </a:xfrm>
          <a:prstGeom prst="rect">
            <a:avLst/>
          </a:prstGeom>
        </p:spPr>
        <p:txBody>
          <a:bodyPr/>
          <a:lstStyle/>
          <a:p>
            <a:pPr marL="288035" indent="-288035" defTabSz="384047">
              <a:lnSpc>
                <a:spcPct val="120000"/>
              </a:lnSpc>
              <a:spcBef>
                <a:spcPts val="400"/>
              </a:spcBef>
              <a:defRPr sz="1932"/>
            </a:pPr>
            <a:r>
              <a:t>Alignment tool: Choose according to your experiment</a:t>
            </a:r>
            <a:endParaRPr sz="2267"/>
          </a:p>
          <a:p>
            <a:pPr lvl="1" marL="624077" indent="-240029" defTabSz="384047">
              <a:lnSpc>
                <a:spcPct val="120000"/>
              </a:lnSpc>
              <a:spcBef>
                <a:spcPts val="400"/>
              </a:spcBef>
              <a:defRPr sz="1679"/>
            </a:pPr>
            <a:r>
              <a:t>Short</a:t>
            </a:r>
            <a:r>
              <a:t> </a:t>
            </a:r>
            <a:r>
              <a:t>DNA</a:t>
            </a:r>
            <a:r>
              <a:t> </a:t>
            </a:r>
            <a:r>
              <a:t>reads:</a:t>
            </a:r>
            <a:r>
              <a:t> </a:t>
            </a:r>
            <a:r>
              <a:t>BWA,</a:t>
            </a:r>
            <a:r>
              <a:t> </a:t>
            </a:r>
            <a:r>
              <a:t>Bowtie</a:t>
            </a:r>
            <a:endParaRPr sz="1932"/>
          </a:p>
          <a:p>
            <a:pPr lvl="1" marL="624077" indent="-240029" defTabSz="384047">
              <a:lnSpc>
                <a:spcPct val="120000"/>
              </a:lnSpc>
              <a:spcBef>
                <a:spcPts val="400"/>
              </a:spcBef>
              <a:defRPr sz="1679"/>
            </a:pPr>
            <a:r>
              <a:t>RNA</a:t>
            </a:r>
            <a:r>
              <a:t> </a:t>
            </a:r>
            <a:r>
              <a:t>seq:</a:t>
            </a:r>
            <a:r>
              <a:t> </a:t>
            </a:r>
            <a:r>
              <a:t>Splice-aware</a:t>
            </a:r>
            <a:r>
              <a:t> </a:t>
            </a:r>
            <a:r>
              <a:t>aligner</a:t>
            </a:r>
            <a:r>
              <a:t> </a:t>
            </a:r>
            <a:r>
              <a:t>such</a:t>
            </a:r>
            <a:r>
              <a:t> </a:t>
            </a:r>
            <a:r>
              <a:t>as</a:t>
            </a:r>
            <a:r>
              <a:t> </a:t>
            </a:r>
            <a:r>
              <a:t>STAR,</a:t>
            </a:r>
            <a:r>
              <a:t> </a:t>
            </a:r>
            <a:r>
              <a:t>HISAT;</a:t>
            </a:r>
            <a:r>
              <a:t> </a:t>
            </a:r>
            <a:r>
              <a:t>or</a:t>
            </a:r>
            <a:r>
              <a:t> </a:t>
            </a:r>
            <a:r>
              <a:t>pseudoalignment:</a:t>
            </a:r>
            <a:r>
              <a:t> </a:t>
            </a:r>
            <a:r>
              <a:t>Kallisto,</a:t>
            </a:r>
            <a:r>
              <a:t> </a:t>
            </a:r>
            <a:r>
              <a:t>Sailfish</a:t>
            </a:r>
            <a:endParaRPr sz="2016"/>
          </a:p>
          <a:p>
            <a:pPr marL="288035" indent="-288035" defTabSz="384047">
              <a:lnSpc>
                <a:spcPct val="120000"/>
              </a:lnSpc>
              <a:spcBef>
                <a:spcPts val="400"/>
              </a:spcBef>
              <a:defRPr sz="1932"/>
            </a:pPr>
            <a:r>
              <a:t>Choose the correct genome assembly</a:t>
            </a:r>
            <a:endParaRPr sz="2267"/>
          </a:p>
          <a:p>
            <a:pPr lvl="1" marL="624077" indent="-240029" defTabSz="384047">
              <a:lnSpc>
                <a:spcPct val="120000"/>
              </a:lnSpc>
              <a:spcBef>
                <a:spcPts val="400"/>
              </a:spcBef>
              <a:defRPr sz="1679"/>
            </a:pPr>
            <a:r>
              <a:t>Usually</a:t>
            </a:r>
            <a:r>
              <a:t> </a:t>
            </a:r>
            <a:r>
              <a:t>requires</a:t>
            </a:r>
            <a:r>
              <a:t> </a:t>
            </a:r>
            <a:r>
              <a:t>a</a:t>
            </a:r>
            <a:r>
              <a:t> </a:t>
            </a:r>
            <a:r>
              <a:t>genome</a:t>
            </a:r>
            <a:r>
              <a:t> </a:t>
            </a:r>
            <a:r>
              <a:t>index</a:t>
            </a:r>
            <a:r>
              <a:t> </a:t>
            </a:r>
            <a:endParaRPr sz="2016"/>
          </a:p>
          <a:p>
            <a:pPr lvl="1" marL="624077" indent="-240029" defTabSz="384047">
              <a:lnSpc>
                <a:spcPct val="120000"/>
              </a:lnSpc>
              <a:spcBef>
                <a:spcPts val="400"/>
              </a:spcBef>
              <a:defRPr sz="1679"/>
            </a:pPr>
            <a:r>
              <a:t>Use</a:t>
            </a:r>
            <a:r>
              <a:t> </a:t>
            </a:r>
            <a:r>
              <a:t>built-in</a:t>
            </a:r>
            <a:r>
              <a:t> </a:t>
            </a:r>
            <a:r>
              <a:t>ones</a:t>
            </a:r>
            <a:r>
              <a:t> </a:t>
            </a:r>
            <a:r>
              <a:t>from</a:t>
            </a:r>
            <a:r>
              <a:t> </a:t>
            </a:r>
            <a:r>
              <a:t>Galaxy</a:t>
            </a:r>
            <a:r>
              <a:t> </a:t>
            </a:r>
            <a:r>
              <a:t>or</a:t>
            </a:r>
            <a:r>
              <a:t> </a:t>
            </a:r>
            <a:r>
              <a:t>customized</a:t>
            </a:r>
            <a:r>
              <a:t> </a:t>
            </a:r>
            <a:r>
              <a:t>ones</a:t>
            </a:r>
            <a:r>
              <a:t> </a:t>
            </a:r>
            <a:endParaRPr sz="2016"/>
          </a:p>
          <a:p>
            <a:pPr marL="288035" indent="-288035" defTabSz="384047">
              <a:lnSpc>
                <a:spcPct val="120000"/>
              </a:lnSpc>
              <a:spcBef>
                <a:spcPts val="400"/>
              </a:spcBef>
              <a:defRPr sz="1932"/>
            </a:pPr>
            <a:r>
              <a:t>Alignment file format : </a:t>
            </a:r>
            <a:r>
              <a:rPr b="1"/>
              <a:t>SAM</a:t>
            </a:r>
            <a:r>
              <a:t> </a:t>
            </a:r>
            <a:r>
              <a:t>or</a:t>
            </a:r>
            <a:r>
              <a:t> </a:t>
            </a:r>
            <a:r>
              <a:rPr b="1"/>
              <a:t>BAM</a:t>
            </a:r>
            <a:r>
              <a:t> (binary version of </a:t>
            </a:r>
            <a:r>
              <a:rPr b="1"/>
              <a:t>SAM</a:t>
            </a:r>
            <a:r>
              <a:rPr b="1"/>
              <a:t> </a:t>
            </a:r>
            <a:r>
              <a:t>files;  the most commonly used file format)</a:t>
            </a:r>
            <a:endParaRPr sz="2267"/>
          </a:p>
          <a:p>
            <a:pPr marL="288035" indent="-288035" defTabSz="384047">
              <a:lnSpc>
                <a:spcPct val="120000"/>
              </a:lnSpc>
              <a:spcBef>
                <a:spcPts val="400"/>
              </a:spcBef>
              <a:defRPr sz="1932"/>
            </a:pPr>
            <a:r>
              <a:t>SAM file format: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://samtools.github.io/hts-specs/SAMv1.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pdf</a:t>
            </a:r>
            <a:endParaRPr sz="2351"/>
          </a:p>
          <a:p>
            <a:pPr marL="288035" indent="-288035" defTabSz="384047">
              <a:lnSpc>
                <a:spcPct val="120000"/>
              </a:lnSpc>
              <a:spcBef>
                <a:spcPts val="400"/>
              </a:spcBef>
              <a:defRPr sz="1932"/>
            </a:pPr>
            <a:r>
              <a:t>Use Samtools for manipulation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1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63600"/>
            <a:ext cx="9144000" cy="3400169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415" name="Rectangle 2"/>
          <p:cNvSpPr/>
          <p:nvPr/>
        </p:nvSpPr>
        <p:spPr>
          <a:xfrm>
            <a:off x="2057400" y="2200276"/>
            <a:ext cx="6600825" cy="54292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6" name="Rectangle 3"/>
          <p:cNvSpPr/>
          <p:nvPr/>
        </p:nvSpPr>
        <p:spPr>
          <a:xfrm>
            <a:off x="123826" y="3551242"/>
            <a:ext cx="1219201" cy="26352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0" r="0" b="48169"/>
          <a:stretch>
            <a:fillRect/>
          </a:stretch>
        </p:blipFill>
        <p:spPr>
          <a:xfrm>
            <a:off x="0" y="342900"/>
            <a:ext cx="9144000" cy="2304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2900"/>
            <a:ext cx="9144000" cy="4445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/>
          <p:nvPr/>
        </p:nvSpPr>
        <p:spPr>
          <a:xfrm>
            <a:off x="883920" y="273844"/>
            <a:ext cx="719043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sz="3600"/>
            </a:lvl1pPr>
          </a:lstStyle>
          <a:p>
            <a:pPr/>
            <a:r>
              <a:t>Outline</a:t>
            </a:r>
          </a:p>
        </p:txBody>
      </p:sp>
      <p:sp>
        <p:nvSpPr>
          <p:cNvPr id="102" name="Content Placeholder 4"/>
          <p:cNvSpPr txBox="1"/>
          <p:nvPr/>
        </p:nvSpPr>
        <p:spPr>
          <a:xfrm>
            <a:off x="883920" y="1168692"/>
            <a:ext cx="7190432" cy="4128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100"/>
            </a:pPr>
            <a:r>
              <a:t>Introduction to NGS data</a:t>
            </a:r>
            <a:r>
              <a:t> </a:t>
            </a:r>
            <a:r>
              <a:t>analysis</a:t>
            </a:r>
          </a:p>
          <a:p>
            <a:pPr lvl="1" marL="685800" indent="-228600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100"/>
            </a:pPr>
            <a:r>
              <a:t>QC,</a:t>
            </a:r>
            <a:r>
              <a:t> </a:t>
            </a:r>
            <a:r>
              <a:t>pre</a:t>
            </a:r>
            <a:r>
              <a:t>-processing,</a:t>
            </a:r>
            <a:r>
              <a:t> </a:t>
            </a:r>
            <a:r>
              <a:t>alignment</a:t>
            </a:r>
            <a:r>
              <a:t>, </a:t>
            </a:r>
            <a:r>
              <a:t>etc</a:t>
            </a:r>
            <a:r>
              <a:t>.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100"/>
            </a:pPr>
            <a:r>
              <a:t>NGS analysis using Galaxy -- ChIP-seq as an example</a:t>
            </a:r>
          </a:p>
          <a:p>
            <a:pPr lvl="1" marL="685800" indent="-228600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100"/>
            </a:pPr>
            <a:r>
              <a:t>The Galaxy working environment</a:t>
            </a:r>
          </a:p>
          <a:p>
            <a:pPr lvl="1" marL="685800" indent="-228600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100"/>
            </a:pPr>
            <a:r>
              <a:t>History and datasets</a:t>
            </a:r>
          </a:p>
          <a:p>
            <a:pPr lvl="1" marL="685800" indent="-228600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100"/>
            </a:pPr>
            <a:r>
              <a:t>Execute tools</a:t>
            </a:r>
          </a:p>
          <a:p>
            <a:pPr lvl="1" marL="685800" indent="-228600" defTabSz="914400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buChar char="•"/>
              <a:defRPr sz="2100"/>
            </a:pPr>
            <a:r>
              <a:t>Share and publish with Galaxy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1"/>
          <p:cNvSpPr txBox="1"/>
          <p:nvPr/>
        </p:nvSpPr>
        <p:spPr>
          <a:xfrm>
            <a:off x="502919" y="-21284"/>
            <a:ext cx="8138161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defRPr sz="3600"/>
            </a:lvl1pPr>
          </a:lstStyle>
          <a:p>
            <a:pPr/>
            <a:r>
              <a:t>Post-processing</a:t>
            </a:r>
          </a:p>
        </p:txBody>
      </p:sp>
      <p:sp>
        <p:nvSpPr>
          <p:cNvPr id="423" name="Content Placeholder 2"/>
          <p:cNvSpPr txBox="1"/>
          <p:nvPr/>
        </p:nvSpPr>
        <p:spPr>
          <a:xfrm>
            <a:off x="41610" y="835966"/>
            <a:ext cx="4798995" cy="4307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91465" indent="-291465" defTabSz="38862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2720"/>
            </a:pPr>
            <a:r>
              <a:t>Common post-processing steps after alignment:</a:t>
            </a:r>
          </a:p>
          <a:p>
            <a:pPr lvl="1" marL="631507" indent="-242887" defTabSz="38862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–"/>
              <a:defRPr sz="2040"/>
            </a:pPr>
            <a:r>
              <a:t>Sort (by coordinates)</a:t>
            </a:r>
            <a:endParaRPr sz="2380"/>
          </a:p>
          <a:p>
            <a:pPr lvl="1" marL="631507" indent="-242887" defTabSz="38862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–"/>
              <a:defRPr sz="2040"/>
            </a:pPr>
            <a:r>
              <a:t>Filter (by mapping quality or by bitwise flags)</a:t>
            </a:r>
            <a:endParaRPr sz="2380"/>
          </a:p>
          <a:p>
            <a:pPr lvl="1" marL="631507" indent="-242887" defTabSz="38862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–"/>
              <a:defRPr sz="2040"/>
            </a:pPr>
            <a:r>
              <a:t>Filter against specific regions (i.e. remove mitochondrial reads, use “select regions”)</a:t>
            </a:r>
            <a:endParaRPr sz="2380"/>
          </a:p>
          <a:p>
            <a:pPr lvl="1" marL="631507" indent="-242887" defTabSz="38862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–"/>
              <a:defRPr sz="2380"/>
            </a:pPr>
          </a:p>
        </p:txBody>
      </p:sp>
      <p:pic>
        <p:nvPicPr>
          <p:cNvPr id="42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24630" b="0"/>
          <a:stretch>
            <a:fillRect/>
          </a:stretch>
        </p:blipFill>
        <p:spPr>
          <a:xfrm>
            <a:off x="5101564" y="835966"/>
            <a:ext cx="3685249" cy="392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3" grpId="1"/>
      <p:bldP build="whole" bldLvl="1" animBg="1" rev="0" advAuto="0" spid="424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itle 1"/>
          <p:cNvSpPr txBox="1"/>
          <p:nvPr/>
        </p:nvSpPr>
        <p:spPr>
          <a:xfrm>
            <a:off x="502919" y="-21284"/>
            <a:ext cx="8138161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defRPr sz="3600"/>
            </a:lvl1pPr>
          </a:lstStyle>
          <a:p>
            <a:pPr/>
            <a:r>
              <a:t>Quality control</a:t>
            </a:r>
          </a:p>
        </p:txBody>
      </p:sp>
      <p:sp>
        <p:nvSpPr>
          <p:cNvPr id="427" name="Content Placeholder 2"/>
          <p:cNvSpPr txBox="1"/>
          <p:nvPr/>
        </p:nvSpPr>
        <p:spPr>
          <a:xfrm>
            <a:off x="194009" y="716902"/>
            <a:ext cx="8447070" cy="4307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899" indent="-342899">
              <a:lnSpc>
                <a:spcPct val="120000"/>
              </a:lnSpc>
              <a:spcBef>
                <a:spcPts val="700"/>
              </a:spcBef>
              <a:buSzPct val="100000"/>
              <a:buFont typeface="Arial"/>
              <a:buChar char="•"/>
              <a:defRPr sz="2200"/>
            </a:pPr>
            <a:r>
              <a:t>Did the experiment work?</a:t>
            </a:r>
          </a:p>
          <a:p>
            <a:pPr marL="342899" indent="-342899">
              <a:lnSpc>
                <a:spcPct val="120000"/>
              </a:lnSpc>
              <a:spcBef>
                <a:spcPts val="700"/>
              </a:spcBef>
              <a:buSzPct val="100000"/>
              <a:buFont typeface="Arial"/>
              <a:buChar char="•"/>
              <a:defRPr sz="2200"/>
            </a:pPr>
            <a:r>
              <a:t>Correlation between samples: Deeptools:</a:t>
            </a:r>
          </a:p>
          <a:p>
            <a:pPr lvl="1" marL="742950" indent="-28575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–"/>
              <a:defRPr sz="2200"/>
            </a:pPr>
            <a:r>
              <a:t>multiBamSummary </a:t>
            </a:r>
          </a:p>
          <a:p>
            <a:pPr lvl="1" marL="742950" indent="-28575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–"/>
              <a:defRPr sz="2200"/>
            </a:pPr>
            <a:r>
              <a:t>PlotCorrelation (a correlation heatmap of samples)</a:t>
            </a:r>
          </a:p>
          <a:p>
            <a:pPr marL="342899" indent="-342899">
              <a:lnSpc>
                <a:spcPct val="120000"/>
              </a:lnSpc>
              <a:spcBef>
                <a:spcPts val="700"/>
              </a:spcBef>
              <a:buSzPct val="100000"/>
              <a:buFont typeface="Arial"/>
              <a:buChar char="•"/>
              <a:defRPr sz="2200"/>
            </a:pPr>
            <a:r>
              <a:t>Access library enrichment</a:t>
            </a:r>
          </a:p>
          <a:p>
            <a:pPr lvl="1" marL="742950" indent="-28575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–"/>
              <a:defRPr sz="2200"/>
            </a:pPr>
            <a:r>
              <a:t>Deeptools: bamFingerprint</a:t>
            </a:r>
          </a:p>
          <a:p>
            <a:pPr marL="342899" indent="-342899">
              <a:lnSpc>
                <a:spcPct val="120000"/>
              </a:lnSpc>
              <a:spcBef>
                <a:spcPts val="700"/>
              </a:spcBef>
              <a:buSzPct val="100000"/>
              <a:buFont typeface="Arial"/>
              <a:buChar char="•"/>
              <a:defRPr sz="2200"/>
            </a:pPr>
            <a:r>
              <a:t>QC for RNAseq: RSeQC, and more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le 1"/>
          <p:cNvSpPr txBox="1"/>
          <p:nvPr>
            <p:ph type="title"/>
          </p:nvPr>
        </p:nvSpPr>
        <p:spPr>
          <a:xfrm>
            <a:off x="457200" y="-21284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Visualization</a:t>
            </a:r>
          </a:p>
        </p:txBody>
      </p:sp>
      <p:sp>
        <p:nvSpPr>
          <p:cNvPr id="430" name="Content Placeholder 2"/>
          <p:cNvSpPr txBox="1"/>
          <p:nvPr>
            <p:ph type="body" idx="1"/>
          </p:nvPr>
        </p:nvSpPr>
        <p:spPr>
          <a:xfrm>
            <a:off x="238785" y="1248987"/>
            <a:ext cx="6293855" cy="3394473"/>
          </a:xfrm>
          <a:prstGeom prst="rect">
            <a:avLst/>
          </a:prstGeom>
        </p:spPr>
        <p:txBody>
          <a:bodyPr/>
          <a:lstStyle/>
          <a:p>
            <a:pPr marL="342899" indent="-342899">
              <a:lnSpc>
                <a:spcPct val="120000"/>
              </a:lnSpc>
              <a:spcBef>
                <a:spcPts val="600"/>
              </a:spcBef>
              <a:defRPr sz="2200"/>
            </a:pPr>
            <a:r>
              <a:t>Genome coverage file: bedGraph or Wiggle</a:t>
            </a:r>
          </a:p>
          <a:p>
            <a:pPr lvl="1" marL="742950" indent="-285750">
              <a:lnSpc>
                <a:spcPct val="120000"/>
              </a:lnSpc>
              <a:spcBef>
                <a:spcPts val="600"/>
              </a:spcBef>
              <a:defRPr sz="2200"/>
            </a:pPr>
            <a:r>
              <a:t>BEDtools: Creat a BedGraph of genome coverage </a:t>
            </a:r>
          </a:p>
          <a:p>
            <a:pPr lvl="1" marL="742950" indent="-285750">
              <a:lnSpc>
                <a:spcPct val="120000"/>
              </a:lnSpc>
              <a:spcBef>
                <a:spcPts val="600"/>
              </a:spcBef>
              <a:defRPr sz="2200"/>
            </a:pPr>
            <a:r>
              <a:t>BigWig: binary, quick accession</a:t>
            </a:r>
          </a:p>
          <a:p>
            <a:pPr lvl="1" marL="742950" indent="-285750">
              <a:lnSpc>
                <a:spcPct val="120000"/>
              </a:lnSpc>
              <a:spcBef>
                <a:spcPts val="600"/>
              </a:spcBef>
              <a:defRPr sz="2200"/>
            </a:pPr>
            <a:r>
              <a:t>Covert formats: Wig/bedGraph-to-bigWig </a:t>
            </a:r>
          </a:p>
          <a:p>
            <a:pPr lvl="1" marL="742950" indent="-285750">
              <a:lnSpc>
                <a:spcPct val="120000"/>
              </a:lnSpc>
              <a:spcBef>
                <a:spcPts val="600"/>
              </a:spcBef>
              <a:defRPr sz="2200"/>
            </a:pPr>
            <a:r>
              <a:t>Visualization on UCSC</a:t>
            </a:r>
          </a:p>
        </p:txBody>
      </p:sp>
      <p:pic>
        <p:nvPicPr>
          <p:cNvPr id="43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2535" y="1489065"/>
            <a:ext cx="2611362" cy="2655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Rectangle 4"/>
          <p:cNvSpPr/>
          <p:nvPr/>
        </p:nvSpPr>
        <p:spPr>
          <a:xfrm>
            <a:off x="6483010" y="3755988"/>
            <a:ext cx="1485395" cy="34812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2" grpId="3"/>
      <p:bldP build="p" bldLvl="1" animBg="1" rev="0" advAuto="0" spid="430" grpId="1"/>
      <p:bldP build="whole" bldLvl="1" animBg="1" rev="0" advAuto="0" spid="431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1"/>
          <p:cNvSpPr txBox="1"/>
          <p:nvPr/>
        </p:nvSpPr>
        <p:spPr>
          <a:xfrm>
            <a:off x="502919" y="207316"/>
            <a:ext cx="8138161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defRPr sz="3600"/>
            </a:lvl1pPr>
          </a:lstStyle>
          <a:p>
            <a:pPr/>
            <a:r>
              <a:t>Visualization</a:t>
            </a:r>
          </a:p>
        </p:txBody>
      </p:sp>
      <p:sp>
        <p:nvSpPr>
          <p:cNvPr id="435" name="Content Placeholder 2"/>
          <p:cNvSpPr txBox="1"/>
          <p:nvPr/>
        </p:nvSpPr>
        <p:spPr>
          <a:xfrm>
            <a:off x="284505" y="1248987"/>
            <a:ext cx="6202414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01752" indent="-301752" defTabSz="402336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•"/>
              <a:defRPr sz="2376"/>
            </a:pPr>
            <a:r>
              <a:t>Another way to create bedGraph or BigWig files: </a:t>
            </a:r>
          </a:p>
          <a:p>
            <a:pPr marL="301752" indent="-301752" defTabSz="402336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•"/>
              <a:defRPr sz="2376"/>
            </a:pPr>
            <a:r>
              <a:t>Deeptools: bamCoverage</a:t>
            </a:r>
          </a:p>
          <a:p>
            <a:pPr lvl="1" marL="653795" indent="-251459" defTabSz="402336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–"/>
              <a:defRPr sz="2024"/>
            </a:pPr>
            <a:r>
              <a:t>Similar as bedtools genomecoverage, calculates the coverage of reads across the genome</a:t>
            </a:r>
          </a:p>
          <a:p>
            <a:pPr lvl="1" marL="653795" indent="-251459" defTabSz="402336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–"/>
              <a:defRPr sz="2024"/>
            </a:pPr>
            <a:r>
              <a:t>Built in normalization functions</a:t>
            </a:r>
          </a:p>
          <a:p>
            <a:pPr lvl="1" marL="653795" indent="-251459" defTabSz="402336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–"/>
              <a:defRPr sz="2024"/>
            </a:pPr>
            <a:r>
              <a:t>Generate BigWig files directly (datasets 68, 71)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roup 2"/>
          <p:cNvGrpSpPr/>
          <p:nvPr/>
        </p:nvGrpSpPr>
        <p:grpSpPr>
          <a:xfrm>
            <a:off x="4830748" y="2774131"/>
            <a:ext cx="4161785" cy="1680425"/>
            <a:chOff x="0" y="0"/>
            <a:chExt cx="4161784" cy="1680424"/>
          </a:xfrm>
        </p:grpSpPr>
        <p:grpSp>
          <p:nvGrpSpPr>
            <p:cNvPr id="439" name="Group 3"/>
            <p:cNvGrpSpPr/>
            <p:nvPr/>
          </p:nvGrpSpPr>
          <p:grpSpPr>
            <a:xfrm>
              <a:off x="-1" y="145393"/>
              <a:ext cx="2012348" cy="52660"/>
              <a:chOff x="0" y="0"/>
              <a:chExt cx="2012346" cy="52659"/>
            </a:xfrm>
          </p:grpSpPr>
          <p:sp>
            <p:nvSpPr>
              <p:cNvPr id="437" name="Rectangle 65"/>
              <p:cNvSpPr/>
              <p:nvPr/>
            </p:nvSpPr>
            <p:spPr>
              <a:xfrm>
                <a:off x="0" y="621"/>
                <a:ext cx="2012347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8" name="Rectangle 66"/>
              <p:cNvSpPr/>
              <p:nvPr/>
            </p:nvSpPr>
            <p:spPr>
              <a:xfrm>
                <a:off x="-1" y="-1"/>
                <a:ext cx="451044" cy="52661"/>
              </a:xfrm>
              <a:prstGeom prst="rect">
                <a:avLst/>
              </a:prstGeom>
              <a:solidFill>
                <a:srgbClr val="558E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42" name="Group 4"/>
            <p:cNvGrpSpPr/>
            <p:nvPr/>
          </p:nvGrpSpPr>
          <p:grpSpPr>
            <a:xfrm>
              <a:off x="1253472" y="740177"/>
              <a:ext cx="2012347" cy="52660"/>
              <a:chOff x="0" y="0"/>
              <a:chExt cx="2012345" cy="52659"/>
            </a:xfrm>
          </p:grpSpPr>
          <p:sp>
            <p:nvSpPr>
              <p:cNvPr id="440" name="Rectangle 63"/>
              <p:cNvSpPr/>
              <p:nvPr/>
            </p:nvSpPr>
            <p:spPr>
              <a:xfrm>
                <a:off x="0" y="0"/>
                <a:ext cx="2012346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1" name="Rectangle 64"/>
              <p:cNvSpPr/>
              <p:nvPr/>
            </p:nvSpPr>
            <p:spPr>
              <a:xfrm>
                <a:off x="1561302" y="-1"/>
                <a:ext cx="451044" cy="5266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45" name="Group 5"/>
            <p:cNvGrpSpPr/>
            <p:nvPr/>
          </p:nvGrpSpPr>
          <p:grpSpPr>
            <a:xfrm>
              <a:off x="1484141" y="856130"/>
              <a:ext cx="2012347" cy="52660"/>
              <a:chOff x="0" y="0"/>
              <a:chExt cx="2012345" cy="52659"/>
            </a:xfrm>
          </p:grpSpPr>
          <p:sp>
            <p:nvSpPr>
              <p:cNvPr id="443" name="Rectangle 61"/>
              <p:cNvSpPr/>
              <p:nvPr/>
            </p:nvSpPr>
            <p:spPr>
              <a:xfrm>
                <a:off x="0" y="0"/>
                <a:ext cx="2012346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4" name="Rectangle 62"/>
              <p:cNvSpPr/>
              <p:nvPr/>
            </p:nvSpPr>
            <p:spPr>
              <a:xfrm>
                <a:off x="1561302" y="-1"/>
                <a:ext cx="451044" cy="5266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48" name="Group 6"/>
            <p:cNvGrpSpPr/>
            <p:nvPr/>
          </p:nvGrpSpPr>
          <p:grpSpPr>
            <a:xfrm>
              <a:off x="1553764" y="908789"/>
              <a:ext cx="2012347" cy="52660"/>
              <a:chOff x="0" y="0"/>
              <a:chExt cx="2012345" cy="52659"/>
            </a:xfrm>
          </p:grpSpPr>
          <p:sp>
            <p:nvSpPr>
              <p:cNvPr id="446" name="Rectangle 59"/>
              <p:cNvSpPr/>
              <p:nvPr/>
            </p:nvSpPr>
            <p:spPr>
              <a:xfrm>
                <a:off x="0" y="0"/>
                <a:ext cx="2012346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7" name="Rectangle 60"/>
              <p:cNvSpPr/>
              <p:nvPr/>
            </p:nvSpPr>
            <p:spPr>
              <a:xfrm>
                <a:off x="1561302" y="-1"/>
                <a:ext cx="451044" cy="5266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51" name="Group 7"/>
            <p:cNvGrpSpPr/>
            <p:nvPr/>
          </p:nvGrpSpPr>
          <p:grpSpPr>
            <a:xfrm>
              <a:off x="444109" y="390281"/>
              <a:ext cx="2012346" cy="52660"/>
              <a:chOff x="0" y="0"/>
              <a:chExt cx="2012345" cy="52659"/>
            </a:xfrm>
          </p:grpSpPr>
          <p:sp>
            <p:nvSpPr>
              <p:cNvPr id="449" name="Rectangle 57"/>
              <p:cNvSpPr/>
              <p:nvPr/>
            </p:nvSpPr>
            <p:spPr>
              <a:xfrm>
                <a:off x="0" y="0"/>
                <a:ext cx="2012346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0" name="Rectangle 58"/>
              <p:cNvSpPr/>
              <p:nvPr/>
            </p:nvSpPr>
            <p:spPr>
              <a:xfrm>
                <a:off x="1561302" y="-1"/>
                <a:ext cx="451044" cy="5266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54" name="Group 8"/>
            <p:cNvGrpSpPr/>
            <p:nvPr/>
          </p:nvGrpSpPr>
          <p:grpSpPr>
            <a:xfrm>
              <a:off x="218702" y="264147"/>
              <a:ext cx="2012348" cy="52660"/>
              <a:chOff x="0" y="0"/>
              <a:chExt cx="2012346" cy="52659"/>
            </a:xfrm>
          </p:grpSpPr>
          <p:sp>
            <p:nvSpPr>
              <p:cNvPr id="452" name="Rectangle 55"/>
              <p:cNvSpPr/>
              <p:nvPr/>
            </p:nvSpPr>
            <p:spPr>
              <a:xfrm>
                <a:off x="0" y="621"/>
                <a:ext cx="2012347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3" name="Rectangle 56"/>
              <p:cNvSpPr/>
              <p:nvPr/>
            </p:nvSpPr>
            <p:spPr>
              <a:xfrm>
                <a:off x="-1" y="-1"/>
                <a:ext cx="451044" cy="52661"/>
              </a:xfrm>
              <a:prstGeom prst="rect">
                <a:avLst/>
              </a:prstGeom>
              <a:solidFill>
                <a:srgbClr val="558E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57" name="Group 9"/>
            <p:cNvGrpSpPr/>
            <p:nvPr/>
          </p:nvGrpSpPr>
          <p:grpSpPr>
            <a:xfrm>
              <a:off x="302810" y="327214"/>
              <a:ext cx="2012348" cy="52660"/>
              <a:chOff x="0" y="0"/>
              <a:chExt cx="2012346" cy="52659"/>
            </a:xfrm>
          </p:grpSpPr>
          <p:sp>
            <p:nvSpPr>
              <p:cNvPr id="455" name="Rectangle 53"/>
              <p:cNvSpPr/>
              <p:nvPr/>
            </p:nvSpPr>
            <p:spPr>
              <a:xfrm>
                <a:off x="0" y="621"/>
                <a:ext cx="2012347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6" name="Rectangle 54"/>
              <p:cNvSpPr/>
              <p:nvPr/>
            </p:nvSpPr>
            <p:spPr>
              <a:xfrm>
                <a:off x="-1" y="-1"/>
                <a:ext cx="451044" cy="52661"/>
              </a:xfrm>
              <a:prstGeom prst="rect">
                <a:avLst/>
              </a:prstGeom>
              <a:solidFill>
                <a:srgbClr val="558E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60" name="Group 10"/>
            <p:cNvGrpSpPr/>
            <p:nvPr/>
          </p:nvGrpSpPr>
          <p:grpSpPr>
            <a:xfrm>
              <a:off x="531802" y="442941"/>
              <a:ext cx="2012348" cy="52660"/>
              <a:chOff x="0" y="0"/>
              <a:chExt cx="2012346" cy="52659"/>
            </a:xfrm>
          </p:grpSpPr>
          <p:sp>
            <p:nvSpPr>
              <p:cNvPr id="458" name="Rectangle 51"/>
              <p:cNvSpPr/>
              <p:nvPr/>
            </p:nvSpPr>
            <p:spPr>
              <a:xfrm>
                <a:off x="0" y="621"/>
                <a:ext cx="2012347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9" name="Rectangle 52"/>
              <p:cNvSpPr/>
              <p:nvPr/>
            </p:nvSpPr>
            <p:spPr>
              <a:xfrm>
                <a:off x="-1" y="-1"/>
                <a:ext cx="451044" cy="52661"/>
              </a:xfrm>
              <a:prstGeom prst="rect">
                <a:avLst/>
              </a:prstGeom>
              <a:solidFill>
                <a:srgbClr val="558E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461" name="Rectangle 11"/>
            <p:cNvSpPr/>
            <p:nvPr/>
          </p:nvSpPr>
          <p:spPr>
            <a:xfrm>
              <a:off x="1636550" y="964166"/>
              <a:ext cx="2012347" cy="52038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2" name="Rectangle 12"/>
            <p:cNvSpPr/>
            <p:nvPr/>
          </p:nvSpPr>
          <p:spPr>
            <a:xfrm>
              <a:off x="3197853" y="964166"/>
              <a:ext cx="451044" cy="5266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3" name="Rectangle 13"/>
            <p:cNvSpPr/>
            <p:nvPr/>
          </p:nvSpPr>
          <p:spPr>
            <a:xfrm>
              <a:off x="1978634" y="1451459"/>
              <a:ext cx="451044" cy="5266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66" name="Group 14"/>
            <p:cNvGrpSpPr/>
            <p:nvPr/>
          </p:nvGrpSpPr>
          <p:grpSpPr>
            <a:xfrm>
              <a:off x="839639" y="504142"/>
              <a:ext cx="2012347" cy="52660"/>
              <a:chOff x="0" y="0"/>
              <a:chExt cx="2012345" cy="52659"/>
            </a:xfrm>
          </p:grpSpPr>
          <p:sp>
            <p:nvSpPr>
              <p:cNvPr id="464" name="Rectangle 49"/>
              <p:cNvSpPr/>
              <p:nvPr/>
            </p:nvSpPr>
            <p:spPr>
              <a:xfrm>
                <a:off x="0" y="0"/>
                <a:ext cx="2012346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5" name="Rectangle 50"/>
              <p:cNvSpPr/>
              <p:nvPr/>
            </p:nvSpPr>
            <p:spPr>
              <a:xfrm>
                <a:off x="1561302" y="-1"/>
                <a:ext cx="451044" cy="5266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69" name="Group 15"/>
            <p:cNvGrpSpPr/>
            <p:nvPr/>
          </p:nvGrpSpPr>
          <p:grpSpPr>
            <a:xfrm>
              <a:off x="111028" y="205040"/>
              <a:ext cx="2012347" cy="52660"/>
              <a:chOff x="0" y="0"/>
              <a:chExt cx="2012345" cy="52659"/>
            </a:xfrm>
          </p:grpSpPr>
          <p:sp>
            <p:nvSpPr>
              <p:cNvPr id="467" name="Rectangle 47"/>
              <p:cNvSpPr/>
              <p:nvPr/>
            </p:nvSpPr>
            <p:spPr>
              <a:xfrm>
                <a:off x="0" y="0"/>
                <a:ext cx="2012346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8" name="Rectangle 48"/>
              <p:cNvSpPr/>
              <p:nvPr/>
            </p:nvSpPr>
            <p:spPr>
              <a:xfrm>
                <a:off x="1561302" y="-1"/>
                <a:ext cx="451044" cy="5266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72" name="Group 16"/>
            <p:cNvGrpSpPr/>
            <p:nvPr/>
          </p:nvGrpSpPr>
          <p:grpSpPr>
            <a:xfrm>
              <a:off x="696664" y="566587"/>
              <a:ext cx="2012348" cy="52660"/>
              <a:chOff x="0" y="0"/>
              <a:chExt cx="2012346" cy="52659"/>
            </a:xfrm>
          </p:grpSpPr>
          <p:sp>
            <p:nvSpPr>
              <p:cNvPr id="470" name="Rectangle 45"/>
              <p:cNvSpPr/>
              <p:nvPr/>
            </p:nvSpPr>
            <p:spPr>
              <a:xfrm>
                <a:off x="0" y="621"/>
                <a:ext cx="2012347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1" name="Rectangle 46"/>
              <p:cNvSpPr/>
              <p:nvPr/>
            </p:nvSpPr>
            <p:spPr>
              <a:xfrm>
                <a:off x="-1" y="-1"/>
                <a:ext cx="451044" cy="52661"/>
              </a:xfrm>
              <a:prstGeom prst="rect">
                <a:avLst/>
              </a:prstGeom>
              <a:solidFill>
                <a:srgbClr val="558E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75" name="Group 17"/>
            <p:cNvGrpSpPr/>
            <p:nvPr/>
          </p:nvGrpSpPr>
          <p:grpSpPr>
            <a:xfrm>
              <a:off x="1147707" y="682314"/>
              <a:ext cx="2012348" cy="52660"/>
              <a:chOff x="0" y="0"/>
              <a:chExt cx="2012346" cy="52659"/>
            </a:xfrm>
          </p:grpSpPr>
          <p:sp>
            <p:nvSpPr>
              <p:cNvPr id="473" name="Rectangle 43"/>
              <p:cNvSpPr/>
              <p:nvPr/>
            </p:nvSpPr>
            <p:spPr>
              <a:xfrm>
                <a:off x="0" y="621"/>
                <a:ext cx="2012347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4" name="Rectangle 44"/>
              <p:cNvSpPr/>
              <p:nvPr/>
            </p:nvSpPr>
            <p:spPr>
              <a:xfrm>
                <a:off x="-1" y="-1"/>
                <a:ext cx="451044" cy="52661"/>
              </a:xfrm>
              <a:prstGeom prst="rect">
                <a:avLst/>
              </a:prstGeom>
              <a:solidFill>
                <a:srgbClr val="558E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78" name="Group 18"/>
            <p:cNvGrpSpPr/>
            <p:nvPr/>
          </p:nvGrpSpPr>
          <p:grpSpPr>
            <a:xfrm>
              <a:off x="961189" y="629654"/>
              <a:ext cx="2012347" cy="52660"/>
              <a:chOff x="0" y="0"/>
              <a:chExt cx="2012345" cy="52659"/>
            </a:xfrm>
          </p:grpSpPr>
          <p:sp>
            <p:nvSpPr>
              <p:cNvPr id="476" name="Rectangle 41"/>
              <p:cNvSpPr/>
              <p:nvPr/>
            </p:nvSpPr>
            <p:spPr>
              <a:xfrm>
                <a:off x="0" y="0"/>
                <a:ext cx="2012346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7" name="Rectangle 42"/>
              <p:cNvSpPr/>
              <p:nvPr/>
            </p:nvSpPr>
            <p:spPr>
              <a:xfrm>
                <a:off x="1561302" y="-1"/>
                <a:ext cx="451044" cy="5266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81" name="Group 19"/>
            <p:cNvGrpSpPr/>
            <p:nvPr/>
          </p:nvGrpSpPr>
          <p:grpSpPr>
            <a:xfrm>
              <a:off x="1330642" y="794307"/>
              <a:ext cx="2012348" cy="52660"/>
              <a:chOff x="0" y="0"/>
              <a:chExt cx="2012346" cy="52659"/>
            </a:xfrm>
          </p:grpSpPr>
          <p:sp>
            <p:nvSpPr>
              <p:cNvPr id="479" name="Rectangle 39"/>
              <p:cNvSpPr/>
              <p:nvPr/>
            </p:nvSpPr>
            <p:spPr>
              <a:xfrm>
                <a:off x="0" y="621"/>
                <a:ext cx="2012347" cy="5203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0" name="Rectangle 40"/>
              <p:cNvSpPr/>
              <p:nvPr/>
            </p:nvSpPr>
            <p:spPr>
              <a:xfrm>
                <a:off x="-1" y="-1"/>
                <a:ext cx="451044" cy="52661"/>
              </a:xfrm>
              <a:prstGeom prst="rect">
                <a:avLst/>
              </a:prstGeom>
              <a:solidFill>
                <a:srgbClr val="558E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482" name="Rectangle 20"/>
            <p:cNvSpPr/>
            <p:nvPr/>
          </p:nvSpPr>
          <p:spPr>
            <a:xfrm>
              <a:off x="1672331" y="0"/>
              <a:ext cx="168473" cy="1160434"/>
            </a:xfrm>
            <a:prstGeom prst="rect">
              <a:avLst/>
            </a:prstGeom>
            <a:solidFill>
              <a:srgbClr val="BFBFBF">
                <a:alpha val="52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3" name="Straight Connector 21"/>
            <p:cNvSpPr/>
            <p:nvPr/>
          </p:nvSpPr>
          <p:spPr>
            <a:xfrm>
              <a:off x="218702" y="1389401"/>
              <a:ext cx="3277785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4" name="Straight Connector 22"/>
            <p:cNvSpPr/>
            <p:nvPr/>
          </p:nvSpPr>
          <p:spPr>
            <a:xfrm>
              <a:off x="301133" y="1451224"/>
              <a:ext cx="3277786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5" name="Oval 23"/>
            <p:cNvSpPr/>
            <p:nvPr/>
          </p:nvSpPr>
          <p:spPr>
            <a:xfrm>
              <a:off x="1598751" y="1248900"/>
              <a:ext cx="311445" cy="275799"/>
            </a:xfrm>
            <a:prstGeom prst="ellipse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6" name="TextBox 24"/>
            <p:cNvSpPr txBox="1"/>
            <p:nvPr/>
          </p:nvSpPr>
          <p:spPr>
            <a:xfrm>
              <a:off x="2024354" y="1032048"/>
              <a:ext cx="2137431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DNA binding protein</a:t>
              </a:r>
            </a:p>
          </p:txBody>
        </p:sp>
        <p:sp>
          <p:nvSpPr>
            <p:cNvPr id="487" name="Rectangle 25"/>
            <p:cNvSpPr/>
            <p:nvPr/>
          </p:nvSpPr>
          <p:spPr>
            <a:xfrm>
              <a:off x="2061065" y="1513283"/>
              <a:ext cx="451044" cy="5266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8" name="Rectangle 26"/>
            <p:cNvSpPr/>
            <p:nvPr/>
          </p:nvSpPr>
          <p:spPr>
            <a:xfrm>
              <a:off x="2143496" y="1575106"/>
              <a:ext cx="451044" cy="5266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9" name="Rectangle 27"/>
            <p:cNvSpPr/>
            <p:nvPr/>
          </p:nvSpPr>
          <p:spPr>
            <a:xfrm>
              <a:off x="2626464" y="1581557"/>
              <a:ext cx="451044" cy="5266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0" name="Rectangle 28"/>
            <p:cNvSpPr/>
            <p:nvPr/>
          </p:nvSpPr>
          <p:spPr>
            <a:xfrm>
              <a:off x="2483489" y="1627765"/>
              <a:ext cx="451044" cy="5266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1" name="Rectangle 29"/>
            <p:cNvSpPr/>
            <p:nvPr/>
          </p:nvSpPr>
          <p:spPr>
            <a:xfrm>
              <a:off x="2429678" y="1462875"/>
              <a:ext cx="451044" cy="5266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2" name="Rectangle 30"/>
            <p:cNvSpPr/>
            <p:nvPr/>
          </p:nvSpPr>
          <p:spPr>
            <a:xfrm>
              <a:off x="2512109" y="1524698"/>
              <a:ext cx="451044" cy="5266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3" name="Rectangle 31"/>
            <p:cNvSpPr/>
            <p:nvPr/>
          </p:nvSpPr>
          <p:spPr>
            <a:xfrm>
              <a:off x="2881083" y="1467074"/>
              <a:ext cx="451044" cy="5266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4" name="Rectangle 32"/>
            <p:cNvSpPr/>
            <p:nvPr/>
          </p:nvSpPr>
          <p:spPr>
            <a:xfrm>
              <a:off x="2963514" y="1528897"/>
              <a:ext cx="451044" cy="5266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5" name="Rectangle 33"/>
            <p:cNvSpPr/>
            <p:nvPr/>
          </p:nvSpPr>
          <p:spPr>
            <a:xfrm>
              <a:off x="922186" y="1273057"/>
              <a:ext cx="451044" cy="52660"/>
            </a:xfrm>
            <a:prstGeom prst="rect">
              <a:avLst/>
            </a:prstGeom>
            <a:solidFill>
              <a:srgbClr val="558E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6" name="Rectangle 34"/>
            <p:cNvSpPr/>
            <p:nvPr/>
          </p:nvSpPr>
          <p:spPr>
            <a:xfrm>
              <a:off x="185638" y="1325716"/>
              <a:ext cx="451044" cy="52660"/>
            </a:xfrm>
            <a:prstGeom prst="rect">
              <a:avLst/>
            </a:prstGeom>
            <a:solidFill>
              <a:srgbClr val="558E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7" name="Rectangle 35"/>
            <p:cNvSpPr/>
            <p:nvPr/>
          </p:nvSpPr>
          <p:spPr>
            <a:xfrm>
              <a:off x="1096599" y="1326956"/>
              <a:ext cx="451044" cy="52660"/>
            </a:xfrm>
            <a:prstGeom prst="rect">
              <a:avLst/>
            </a:prstGeom>
            <a:solidFill>
              <a:srgbClr val="558E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8" name="Rectangle 36"/>
            <p:cNvSpPr/>
            <p:nvPr/>
          </p:nvSpPr>
          <p:spPr>
            <a:xfrm>
              <a:off x="645555" y="1326956"/>
              <a:ext cx="451045" cy="52660"/>
            </a:xfrm>
            <a:prstGeom prst="rect">
              <a:avLst/>
            </a:prstGeom>
            <a:solidFill>
              <a:srgbClr val="558E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9" name="Rectangle 37"/>
            <p:cNvSpPr/>
            <p:nvPr/>
          </p:nvSpPr>
          <p:spPr>
            <a:xfrm>
              <a:off x="471143" y="1273057"/>
              <a:ext cx="451044" cy="52660"/>
            </a:xfrm>
            <a:prstGeom prst="rect">
              <a:avLst/>
            </a:prstGeom>
            <a:solidFill>
              <a:srgbClr val="558E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0" name="Rectangle 38"/>
            <p:cNvSpPr/>
            <p:nvPr/>
          </p:nvSpPr>
          <p:spPr>
            <a:xfrm>
              <a:off x="802429" y="1219424"/>
              <a:ext cx="451044" cy="52660"/>
            </a:xfrm>
            <a:prstGeom prst="rect">
              <a:avLst/>
            </a:prstGeom>
            <a:solidFill>
              <a:srgbClr val="558E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504" name="Group 67"/>
          <p:cNvGrpSpPr/>
          <p:nvPr/>
        </p:nvGrpSpPr>
        <p:grpSpPr>
          <a:xfrm>
            <a:off x="593459" y="920986"/>
            <a:ext cx="6380787" cy="2974183"/>
            <a:chOff x="0" y="0"/>
            <a:chExt cx="6380785" cy="2974181"/>
          </a:xfrm>
        </p:grpSpPr>
        <p:pic>
          <p:nvPicPr>
            <p:cNvPr id="502" name="Picture 68" descr="Picture 6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13548" b="22333"/>
            <a:stretch>
              <a:fillRect/>
            </a:stretch>
          </p:blipFill>
          <p:spPr>
            <a:xfrm>
              <a:off x="0" y="-1"/>
              <a:ext cx="2976138" cy="2974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3" name="TextBox 69"/>
            <p:cNvSpPr txBox="1"/>
            <p:nvPr/>
          </p:nvSpPr>
          <p:spPr>
            <a:xfrm>
              <a:off x="3253632" y="1022137"/>
              <a:ext cx="3127155" cy="61736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404040"/>
                  </a:solidFill>
                </a:defRPr>
              </a:lvl1pPr>
            </a:lstStyle>
            <a:p>
              <a:pPr/>
              <a:r>
                <a:t>Sequence and align to genome</a:t>
              </a:r>
            </a:p>
          </p:txBody>
        </p:sp>
      </p:grpSp>
      <p:sp>
        <p:nvSpPr>
          <p:cNvPr id="505" name="Title 1"/>
          <p:cNvSpPr txBox="1"/>
          <p:nvPr/>
        </p:nvSpPr>
        <p:spPr>
          <a:xfrm>
            <a:off x="883921" y="0"/>
            <a:ext cx="7989594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/>
            </a:lvl1pPr>
          </a:lstStyle>
          <a:p>
            <a:pPr/>
            <a:r>
              <a:t>ChIP-seq overview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4" grpId="2"/>
      <p:bldP build="whole" bldLvl="1" animBg="1" rev="0" advAuto="0" spid="50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itle 1"/>
          <p:cNvSpPr txBox="1"/>
          <p:nvPr/>
        </p:nvSpPr>
        <p:spPr>
          <a:xfrm>
            <a:off x="883921" y="165100"/>
            <a:ext cx="7989594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/>
            </a:lvl1pPr>
          </a:lstStyle>
          <a:p>
            <a:pPr/>
            <a:r>
              <a:t>ChIP-seq:  Peak Calling</a:t>
            </a:r>
          </a:p>
        </p:txBody>
      </p:sp>
      <p:sp>
        <p:nvSpPr>
          <p:cNvPr id="508" name="Content Placeholder 2"/>
          <p:cNvSpPr txBox="1"/>
          <p:nvPr/>
        </p:nvSpPr>
        <p:spPr>
          <a:xfrm>
            <a:off x="883921" y="1141956"/>
            <a:ext cx="7989594" cy="338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99" indent="-342899">
              <a:lnSpc>
                <a:spcPct val="120000"/>
              </a:lnSpc>
              <a:spcBef>
                <a:spcPts val="700"/>
              </a:spcBef>
              <a:buSzPct val="100000"/>
              <a:buFont typeface="Arial"/>
              <a:buChar char="•"/>
              <a:defRPr sz="2100"/>
            </a:pPr>
            <a:r>
              <a:t>Tools -&gt; NGS: Peak Calling</a:t>
            </a:r>
          </a:p>
          <a:p>
            <a:pPr lvl="1" marL="7429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–"/>
              <a:defRPr sz="2100"/>
            </a:pPr>
            <a:r>
              <a:t>Tools for identifying ChIP-seq Peaks</a:t>
            </a:r>
          </a:p>
          <a:p>
            <a:pPr lvl="1" marL="7429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–"/>
              <a:defRPr b="1" sz="2100"/>
            </a:pPr>
            <a:r>
              <a:t>MACS2</a:t>
            </a:r>
          </a:p>
          <a:p>
            <a:pPr lvl="2" marL="1143000" indent="-22860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•"/>
              <a:defRPr b="1" sz="2100"/>
            </a:pPr>
            <a:r>
              <a:t>Accepts multiple TAG files (Bed, BAM, etc.)</a:t>
            </a:r>
          </a:p>
          <a:p>
            <a:pPr lvl="3" marL="1600200" indent="-22860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–"/>
              <a:defRPr b="1" sz="2100"/>
            </a:pPr>
            <a:r>
              <a:t>Multiple</a:t>
            </a:r>
            <a:r>
              <a:t> </a:t>
            </a:r>
            <a:r>
              <a:t>files</a:t>
            </a:r>
            <a:r>
              <a:t> </a:t>
            </a:r>
            <a:r>
              <a:t>(i.e.</a:t>
            </a:r>
            <a:r>
              <a:t> </a:t>
            </a:r>
            <a:r>
              <a:t>replicates)</a:t>
            </a:r>
            <a:r>
              <a:t> </a:t>
            </a:r>
            <a:r>
              <a:t>can</a:t>
            </a:r>
            <a:r>
              <a:t> </a:t>
            </a:r>
            <a:r>
              <a:t>be</a:t>
            </a:r>
            <a:r>
              <a:t> </a:t>
            </a:r>
            <a:r>
              <a:t>pooled</a:t>
            </a:r>
            <a:r>
              <a:t> </a:t>
            </a:r>
            <a:r>
              <a:t>to</a:t>
            </a:r>
            <a:r>
              <a:t> </a:t>
            </a:r>
            <a:r>
              <a:t>call</a:t>
            </a:r>
            <a:r>
              <a:t> </a:t>
            </a:r>
            <a:r>
              <a:t>peaks</a:t>
            </a:r>
            <a:r>
              <a:t> </a:t>
            </a:r>
          </a:p>
          <a:p>
            <a:pPr lvl="2" marL="1143000" indent="-22860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•"/>
              <a:defRPr b="1" sz="2100"/>
            </a:pPr>
            <a:r>
              <a:t>Control file to</a:t>
            </a:r>
            <a:r>
              <a:t> </a:t>
            </a:r>
            <a:r>
              <a:t>control</a:t>
            </a:r>
            <a:r>
              <a:t> </a:t>
            </a:r>
            <a:r>
              <a:t>for</a:t>
            </a:r>
            <a:r>
              <a:t> </a:t>
            </a:r>
            <a:r>
              <a:t>background</a:t>
            </a:r>
          </a:p>
          <a:p>
            <a:pPr lvl="2" marL="1143000" indent="-22860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•"/>
              <a:defRPr b="1" sz="2100"/>
            </a:pPr>
            <a:r>
              <a:t>Check genome size, tag 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Annotate the peaks</a:t>
            </a:r>
          </a:p>
        </p:txBody>
      </p:sp>
      <p:sp>
        <p:nvSpPr>
          <p:cNvPr id="511" name="Content Placeholder 2"/>
          <p:cNvSpPr txBox="1"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marL="305180" indent="-305180" defTabSz="406908">
              <a:lnSpc>
                <a:spcPct val="120000"/>
              </a:lnSpc>
              <a:spcBef>
                <a:spcPts val="600"/>
              </a:spcBef>
              <a:defRPr sz="2848"/>
            </a:pPr>
            <a:r>
              <a:t>Overlap gene promoters?</a:t>
            </a:r>
          </a:p>
          <a:p>
            <a:pPr lvl="1" marL="661225" indent="-254317" defTabSz="406908">
              <a:lnSpc>
                <a:spcPct val="120000"/>
              </a:lnSpc>
              <a:spcBef>
                <a:spcPts val="500"/>
              </a:spcBef>
              <a:defRPr sz="2492"/>
            </a:pPr>
            <a:r>
              <a:t>Fetch genes from UCSC : getData -&gt; UCSC main; select bed file as output</a:t>
            </a:r>
          </a:p>
          <a:p>
            <a:pPr lvl="1" marL="661225" indent="-254317" defTabSz="406908">
              <a:lnSpc>
                <a:spcPct val="120000"/>
              </a:lnSpc>
              <a:spcBef>
                <a:spcPts val="500"/>
              </a:spcBef>
              <a:defRPr sz="2492"/>
            </a:pPr>
            <a:r>
              <a:t>Get</a:t>
            </a:r>
            <a:r>
              <a:t> </a:t>
            </a:r>
            <a:r>
              <a:t>promoter</a:t>
            </a:r>
            <a:r>
              <a:t> </a:t>
            </a:r>
            <a:r>
              <a:t>regions</a:t>
            </a:r>
            <a:r>
              <a:t> </a:t>
            </a:r>
          </a:p>
          <a:p>
            <a:pPr lvl="2" marL="1017269" indent="-203454" defTabSz="406908">
              <a:lnSpc>
                <a:spcPct val="120000"/>
              </a:lnSpc>
              <a:spcBef>
                <a:spcPts val="500"/>
              </a:spcBef>
              <a:defRPr sz="2136"/>
            </a:pPr>
            <a:r>
              <a:t>Operate</a:t>
            </a:r>
            <a:r>
              <a:t> </a:t>
            </a:r>
            <a:r>
              <a:t>on</a:t>
            </a:r>
            <a:r>
              <a:t> </a:t>
            </a:r>
            <a:r>
              <a:t>Genomic</a:t>
            </a:r>
            <a:r>
              <a:t> </a:t>
            </a:r>
            <a:r>
              <a:t>Intervals</a:t>
            </a:r>
            <a:r>
              <a:t> </a:t>
            </a:r>
            <a:r>
              <a:t>--&gt; Get</a:t>
            </a:r>
            <a:r>
              <a:t> </a:t>
            </a:r>
            <a:r>
              <a:t>flanks</a:t>
            </a:r>
          </a:p>
          <a:p>
            <a:pPr lvl="1" marL="661225" indent="-254317" defTabSz="406908">
              <a:lnSpc>
                <a:spcPct val="120000"/>
              </a:lnSpc>
              <a:spcBef>
                <a:spcPts val="500"/>
              </a:spcBef>
              <a:defRPr sz="2492"/>
            </a:pPr>
            <a:r>
              <a:t>Overlap peaks and promoters</a:t>
            </a:r>
          </a:p>
          <a:p>
            <a:pPr lvl="2" marL="1017269" indent="-203454" defTabSz="406908">
              <a:lnSpc>
                <a:spcPct val="120000"/>
              </a:lnSpc>
              <a:spcBef>
                <a:spcPts val="500"/>
              </a:spcBef>
              <a:defRPr sz="2136"/>
            </a:pPr>
            <a:r>
              <a:t>BEDtools -&gt; intersectBed -&gt; choose parameter “-wo”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itle 1"/>
          <p:cNvSpPr txBox="1"/>
          <p:nvPr/>
        </p:nvSpPr>
        <p:spPr>
          <a:xfrm>
            <a:off x="502919" y="114300"/>
            <a:ext cx="8138161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/>
            </a:lvl1pPr>
          </a:lstStyle>
          <a:p>
            <a:pPr/>
            <a:r>
              <a:t>Other downstream analysis</a:t>
            </a:r>
          </a:p>
        </p:txBody>
      </p:sp>
      <p:sp>
        <p:nvSpPr>
          <p:cNvPr id="514" name="TextBox 2"/>
          <p:cNvSpPr txBox="1"/>
          <p:nvPr/>
        </p:nvSpPr>
        <p:spPr>
          <a:xfrm>
            <a:off x="659682" y="857249"/>
            <a:ext cx="8238071" cy="383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400"/>
            </a:pPr>
            <a:r>
              <a:t>Functional enrichment of peak associated genes: </a:t>
            </a:r>
          </a:p>
          <a:p>
            <a:pPr lvl="1" marL="742950" indent="-285750">
              <a:lnSpc>
                <a:spcPct val="120000"/>
              </a:lnSpc>
              <a:buSzPct val="100000"/>
              <a:buFont typeface="Arial"/>
              <a:buChar char="•"/>
              <a:defRPr sz="2400"/>
            </a:pPr>
            <a:r>
              <a:t>g-Profiler</a:t>
            </a:r>
          </a:p>
          <a:p>
            <a:pPr lvl="1" marL="742950" indent="-285750">
              <a:lnSpc>
                <a:spcPct val="120000"/>
              </a:lnSpc>
              <a:buSzPct val="100000"/>
              <a:buFont typeface="Arial"/>
              <a:buChar char="•"/>
              <a:defRPr sz="2400"/>
            </a:pP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400"/>
            </a:pPr>
            <a:r>
              <a:t>Motif discovery, motif enrichment:</a:t>
            </a:r>
          </a:p>
          <a:p>
            <a:pPr lvl="1" marL="742950" indent="-285750">
              <a:lnSpc>
                <a:spcPct val="120000"/>
              </a:lnSpc>
              <a:buSzPct val="100000"/>
              <a:buFont typeface="Arial"/>
              <a:buChar char="•"/>
              <a:defRPr sz="2400"/>
            </a:pPr>
            <a:r>
              <a:t>MEME-suite</a:t>
            </a:r>
          </a:p>
          <a:p>
            <a:pPr lvl="1" marL="742950" indent="-285750">
              <a:lnSpc>
                <a:spcPct val="120000"/>
              </a:lnSpc>
              <a:buSzPct val="100000"/>
              <a:buFont typeface="Arial"/>
              <a:buChar char="•"/>
              <a:defRPr sz="2400"/>
            </a:pP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400"/>
            </a:pPr>
            <a:r>
              <a:t>Visualization of ChIP-seq read distribution over peak regions: </a:t>
            </a:r>
          </a:p>
          <a:p>
            <a:pPr lvl="1" marL="742950" indent="-285750">
              <a:lnSpc>
                <a:spcPct val="120000"/>
              </a:lnSpc>
              <a:buSzPct val="100000"/>
              <a:buFont typeface="Arial"/>
              <a:buChar char="•"/>
              <a:defRPr sz="2400"/>
            </a:pPr>
            <a:r>
              <a:t>Deeptools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itle 1"/>
          <p:cNvSpPr txBox="1"/>
          <p:nvPr/>
        </p:nvSpPr>
        <p:spPr>
          <a:xfrm>
            <a:off x="883919" y="160416"/>
            <a:ext cx="7047725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/>
            </a:lvl1pPr>
          </a:lstStyle>
          <a:p>
            <a:pPr/>
            <a:r>
              <a:t>Workflow</a:t>
            </a:r>
          </a:p>
        </p:txBody>
      </p:sp>
      <p:sp>
        <p:nvSpPr>
          <p:cNvPr id="517" name="Content Placeholder 2"/>
          <p:cNvSpPr txBox="1"/>
          <p:nvPr/>
        </p:nvSpPr>
        <p:spPr>
          <a:xfrm>
            <a:off x="727508" y="994172"/>
            <a:ext cx="7605188" cy="2996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2600"/>
            </a:pPr>
            <a:r>
              <a:t>Galaxy workflow is an abstract representation of a multi-steps analysis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2600"/>
            </a:pPr>
            <a:r>
              <a:t>A series of tools and the flow of datasets between them, without tied to any specific datasets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2600"/>
            </a:pPr>
            <a:r>
              <a:t>History options -&gt; extract workflow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itle 1"/>
          <p:cNvSpPr txBox="1"/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Summary</a:t>
            </a:r>
          </a:p>
        </p:txBody>
      </p:sp>
      <p:sp>
        <p:nvSpPr>
          <p:cNvPr id="520" name="Content Placeholder 2"/>
          <p:cNvSpPr txBox="1"/>
          <p:nvPr>
            <p:ph type="body" idx="1"/>
          </p:nvPr>
        </p:nvSpPr>
        <p:spPr>
          <a:xfrm>
            <a:off x="457200" y="893166"/>
            <a:ext cx="8229600" cy="4007446"/>
          </a:xfrm>
          <a:prstGeom prst="rect">
            <a:avLst/>
          </a:prstGeom>
        </p:spPr>
        <p:txBody>
          <a:bodyPr/>
          <a:lstStyle/>
          <a:p>
            <a:pPr marL="305180" indent="-305180" defTabSz="406908">
              <a:lnSpc>
                <a:spcPct val="120000"/>
              </a:lnSpc>
              <a:spcBef>
                <a:spcPts val="500"/>
              </a:spcBef>
              <a:defRPr sz="2136"/>
            </a:pPr>
            <a:r>
              <a:t>Galaxy: accessibility and reproducibility</a:t>
            </a:r>
          </a:p>
          <a:p>
            <a:pPr marL="305180" indent="-305180" defTabSz="406908">
              <a:lnSpc>
                <a:spcPct val="120000"/>
              </a:lnSpc>
              <a:spcBef>
                <a:spcPts val="500"/>
              </a:spcBef>
              <a:defRPr sz="2136"/>
            </a:pPr>
            <a:r>
              <a:t>Limitations: </a:t>
            </a:r>
          </a:p>
          <a:p>
            <a:pPr lvl="1" marL="661225" indent="-254317" defTabSz="406908">
              <a:lnSpc>
                <a:spcPct val="120000"/>
              </a:lnSpc>
              <a:spcBef>
                <a:spcPts val="400"/>
              </a:spcBef>
              <a:defRPr sz="1869"/>
            </a:pPr>
            <a:r>
              <a:t>For process involving multiple steps and datasets, naming is not intuitive --- change names after you generate the datasets  </a:t>
            </a:r>
          </a:p>
          <a:p>
            <a:pPr lvl="1" marL="661225" indent="-254317" defTabSz="406908">
              <a:lnSpc>
                <a:spcPct val="120000"/>
              </a:lnSpc>
              <a:spcBef>
                <a:spcPts val="400"/>
              </a:spcBef>
              <a:defRPr sz="1869"/>
            </a:pPr>
            <a:r>
              <a:t>Restricted to tools available through the main portal or toolshed</a:t>
            </a:r>
          </a:p>
          <a:p>
            <a:pPr marL="305180" indent="-305180" defTabSz="406908">
              <a:lnSpc>
                <a:spcPct val="120000"/>
              </a:lnSpc>
              <a:spcBef>
                <a:spcPts val="500"/>
              </a:spcBef>
              <a:defRPr sz="2136"/>
            </a:pPr>
            <a:r>
              <a:t>Tips: </a:t>
            </a:r>
          </a:p>
          <a:p>
            <a:pPr lvl="1" marL="661225" indent="-254317" defTabSz="406908">
              <a:lnSpc>
                <a:spcPct val="120000"/>
              </a:lnSpc>
              <a:spcBef>
                <a:spcPts val="400"/>
              </a:spcBef>
              <a:defRPr sz="1869"/>
            </a:pPr>
            <a:r>
              <a:t>Know your questions and design experiment properly</a:t>
            </a:r>
          </a:p>
          <a:p>
            <a:pPr lvl="1" marL="661225" indent="-254317" defTabSz="406908">
              <a:lnSpc>
                <a:spcPct val="120000"/>
              </a:lnSpc>
              <a:spcBef>
                <a:spcPts val="400"/>
              </a:spcBef>
              <a:defRPr sz="1869"/>
            </a:pPr>
            <a:r>
              <a:t>Always read documentations for tools and know your data formats</a:t>
            </a:r>
          </a:p>
          <a:p>
            <a:pPr lvl="1" marL="661225" indent="-254317" defTabSz="406908">
              <a:lnSpc>
                <a:spcPct val="120000"/>
              </a:lnSpc>
              <a:spcBef>
                <a:spcPts val="400"/>
              </a:spcBef>
              <a:defRPr sz="1869"/>
            </a:pPr>
            <a:r>
              <a:t>Follow published tutorials or workflows to begin</a:t>
            </a:r>
          </a:p>
          <a:p>
            <a:pPr lvl="1" marL="661225" indent="-254317" defTabSz="406908">
              <a:lnSpc>
                <a:spcPct val="120000"/>
              </a:lnSpc>
              <a:spcBef>
                <a:spcPts val="400"/>
              </a:spcBef>
              <a:defRPr sz="1869"/>
            </a:pPr>
            <a:r>
              <a:t>Google is your friend!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/>
          <p:nvPr>
            <p:ph type="title"/>
          </p:nvPr>
        </p:nvSpPr>
        <p:spPr>
          <a:xfrm>
            <a:off x="-650751" y="0"/>
            <a:ext cx="10502126" cy="857250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NGS</a:t>
            </a:r>
            <a:r>
              <a:t> </a:t>
            </a:r>
            <a:r>
              <a:t>platforms</a:t>
            </a:r>
            <a:r>
              <a:t> </a:t>
            </a:r>
            <a:r>
              <a:t>enable</a:t>
            </a:r>
            <a:r>
              <a:t> </a:t>
            </a:r>
            <a:r>
              <a:t>a</a:t>
            </a:r>
            <a:r>
              <a:t> </a:t>
            </a:r>
            <a:r>
              <a:t>wide</a:t>
            </a:r>
            <a:r>
              <a:t> </a:t>
            </a:r>
            <a:r>
              <a:t>variety</a:t>
            </a:r>
            <a:r>
              <a:t> </a:t>
            </a:r>
            <a:r>
              <a:t>of</a:t>
            </a:r>
            <a:r>
              <a:t> </a:t>
            </a:r>
            <a:r>
              <a:t>methods</a:t>
            </a:r>
          </a:p>
        </p:txBody>
      </p:sp>
      <p:sp>
        <p:nvSpPr>
          <p:cNvPr id="105" name="TextBox 6"/>
          <p:cNvSpPr txBox="1"/>
          <p:nvPr/>
        </p:nvSpPr>
        <p:spPr>
          <a:xfrm>
            <a:off x="342346" y="1033946"/>
            <a:ext cx="2700002" cy="3680025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800"/>
            </a:pPr>
            <a:r>
              <a:t>Genomics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Whole</a:t>
            </a:r>
            <a:r>
              <a:t> </a:t>
            </a:r>
            <a:r>
              <a:t>genome</a:t>
            </a:r>
            <a:r>
              <a:t> </a:t>
            </a:r>
            <a:r>
              <a:t>sequencing</a:t>
            </a:r>
            <a:r>
              <a:t> </a:t>
            </a:r>
            <a:r>
              <a:t>(WGS)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Exome</a:t>
            </a:r>
            <a:r>
              <a:t> </a:t>
            </a:r>
            <a:r>
              <a:t>sequencing</a:t>
            </a:r>
            <a:r>
              <a:t> </a:t>
            </a:r>
            <a:r>
              <a:t>(WES)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i="1" sz="2000"/>
            </a:pPr>
            <a:r>
              <a:t>De</a:t>
            </a:r>
            <a:r>
              <a:t> </a:t>
            </a:r>
            <a:r>
              <a:t>novo</a:t>
            </a:r>
            <a:r>
              <a:t> </a:t>
            </a:r>
            <a:r>
              <a:rPr i="0"/>
              <a:t>sequencing</a:t>
            </a:r>
            <a:r>
              <a:rPr i="0"/>
              <a:t> 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Targeted</a:t>
            </a:r>
            <a:r>
              <a:t> </a:t>
            </a:r>
            <a:r>
              <a:t>sequencing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…</a:t>
            </a:r>
          </a:p>
        </p:txBody>
      </p:sp>
      <p:sp>
        <p:nvSpPr>
          <p:cNvPr id="106" name="TextBox 7"/>
          <p:cNvSpPr txBox="1"/>
          <p:nvPr/>
        </p:nvSpPr>
        <p:spPr>
          <a:xfrm>
            <a:off x="3191561" y="1033946"/>
            <a:ext cx="2700001" cy="3331167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800"/>
            </a:pPr>
            <a:r>
              <a:t>Transcriptomics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RNA</a:t>
            </a:r>
            <a:r>
              <a:t> </a:t>
            </a:r>
            <a:r>
              <a:t>sequencing</a:t>
            </a:r>
          </a:p>
          <a:p>
            <a:pPr lvl="1" marL="7429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T</a:t>
            </a:r>
            <a:r>
              <a:t>otal</a:t>
            </a:r>
            <a:r>
              <a:t> </a:t>
            </a:r>
            <a:r>
              <a:t>RNA,</a:t>
            </a:r>
            <a:r>
              <a:t> </a:t>
            </a:r>
            <a:r>
              <a:t>mRNA,</a:t>
            </a:r>
            <a:r>
              <a:t> </a:t>
            </a:r>
            <a:r>
              <a:t>small</a:t>
            </a:r>
            <a:r>
              <a:t> </a:t>
            </a:r>
            <a:r>
              <a:t>RNA,</a:t>
            </a:r>
            <a:r>
              <a:t> </a:t>
            </a:r>
            <a:r>
              <a:t>nascent</a:t>
            </a:r>
            <a:r>
              <a:t> </a:t>
            </a:r>
            <a:r>
              <a:t>RNA</a:t>
            </a:r>
            <a:r>
              <a:t> </a:t>
            </a:r>
            <a:r>
              <a:t>…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Mapping</a:t>
            </a:r>
            <a:r>
              <a:t> </a:t>
            </a:r>
            <a:r>
              <a:t>RNA</a:t>
            </a:r>
            <a:r>
              <a:t> </a:t>
            </a:r>
            <a:r>
              <a:t>interactions</a:t>
            </a:r>
            <a:r>
              <a:t> </a:t>
            </a:r>
          </a:p>
          <a:p>
            <a:pPr lvl="1" marL="7429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CLIP-seq</a:t>
            </a:r>
            <a:r>
              <a:t> </a:t>
            </a:r>
            <a:r>
              <a:t>…</a:t>
            </a:r>
          </a:p>
        </p:txBody>
      </p:sp>
      <p:sp>
        <p:nvSpPr>
          <p:cNvPr id="107" name="TextBox 8"/>
          <p:cNvSpPr txBox="1"/>
          <p:nvPr/>
        </p:nvSpPr>
        <p:spPr>
          <a:xfrm>
            <a:off x="6018696" y="1033946"/>
            <a:ext cx="2700001" cy="2633451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800"/>
            </a:pPr>
            <a:r>
              <a:t>Epigenomics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Methylation</a:t>
            </a:r>
            <a:r>
              <a:t> </a:t>
            </a:r>
            <a:r>
              <a:t>sequencing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ChIP-sequencing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Ribosomal</a:t>
            </a:r>
            <a:r>
              <a:t> </a:t>
            </a:r>
            <a:r>
              <a:t>profiling</a:t>
            </a:r>
            <a:r>
              <a:t> 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  <a:defRPr sz="2000"/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6" grpId="2"/>
      <p:bldP build="p" bldLvl="5" animBg="1" rev="0" advAuto="0" spid="107" grpId="3"/>
      <p:bldP build="p" bldLvl="5" animBg="1" rev="0" advAuto="0" spid="10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sz="3509"/>
            </a:lvl1pPr>
          </a:lstStyle>
          <a:p>
            <a:pPr/>
            <a:r>
              <a:t>So long, and thanks for all the attention!</a:t>
            </a:r>
          </a:p>
        </p:txBody>
      </p:sp>
      <p:sp>
        <p:nvSpPr>
          <p:cNvPr id="523" name="Subtitl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/>
          <p:nvPr>
            <p:ph type="title"/>
          </p:nvPr>
        </p:nvSpPr>
        <p:spPr>
          <a:xfrm>
            <a:off x="72248" y="-19925"/>
            <a:ext cx="8988311" cy="857251"/>
          </a:xfrm>
          <a:prstGeom prst="rect">
            <a:avLst/>
          </a:prstGeom>
        </p:spPr>
        <p:txBody>
          <a:bodyPr/>
          <a:lstStyle/>
          <a:p>
            <a:pPr>
              <a:defRPr sz="3100"/>
            </a:pPr>
            <a:r>
              <a:t>A</a:t>
            </a:r>
            <a:r>
              <a:t> </a:t>
            </a:r>
            <a:r>
              <a:t>general</a:t>
            </a:r>
            <a:r>
              <a:t> </a:t>
            </a:r>
            <a:r>
              <a:t>pipeline for NGS-data analysis</a:t>
            </a:r>
          </a:p>
        </p:txBody>
      </p:sp>
      <p:sp>
        <p:nvSpPr>
          <p:cNvPr id="112" name="TextBox 3"/>
          <p:cNvSpPr txBox="1"/>
          <p:nvPr/>
        </p:nvSpPr>
        <p:spPr>
          <a:xfrm>
            <a:off x="274205" y="906508"/>
            <a:ext cx="8621492" cy="11761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Preprocessing</a:t>
            </a:r>
          </a:p>
          <a:p>
            <a:pPr/>
          </a:p>
          <a:p>
            <a:pPr/>
          </a:p>
        </p:txBody>
      </p:sp>
      <p:grpSp>
        <p:nvGrpSpPr>
          <p:cNvPr id="134" name="Group 25"/>
          <p:cNvGrpSpPr/>
          <p:nvPr/>
        </p:nvGrpSpPr>
        <p:grpSpPr>
          <a:xfrm>
            <a:off x="1503437" y="1032819"/>
            <a:ext cx="1692894" cy="699199"/>
            <a:chOff x="0" y="0"/>
            <a:chExt cx="1692893" cy="699198"/>
          </a:xfrm>
        </p:grpSpPr>
        <p:grpSp>
          <p:nvGrpSpPr>
            <p:cNvPr id="115" name="Group 4"/>
            <p:cNvGrpSpPr/>
            <p:nvPr/>
          </p:nvGrpSpPr>
          <p:grpSpPr>
            <a:xfrm>
              <a:off x="356101" y="348679"/>
              <a:ext cx="731534" cy="45720"/>
              <a:chOff x="0" y="0"/>
              <a:chExt cx="731533" cy="45719"/>
            </a:xfrm>
          </p:grpSpPr>
          <p:sp>
            <p:nvSpPr>
              <p:cNvPr id="113" name="Rectangle 5"/>
              <p:cNvSpPr/>
              <p:nvPr/>
            </p:nvSpPr>
            <p:spPr>
              <a:xfrm flipH="1" rot="10800000">
                <a:off x="0" y="0"/>
                <a:ext cx="542938" cy="45554"/>
              </a:xfrm>
              <a:prstGeom prst="rect">
                <a:avLst/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" name="Rectangle 6"/>
              <p:cNvSpPr/>
              <p:nvPr/>
            </p:nvSpPr>
            <p:spPr>
              <a:xfrm flipH="1" rot="10800000">
                <a:off x="542937" y="0"/>
                <a:ext cx="188597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D1403C"/>
                  </a:gs>
                  <a:gs pos="100000">
                    <a:schemeClr val="accent2">
                      <a:hueOff val="-39879"/>
                      <a:satOff val="52282"/>
                      <a:lumOff val="29251"/>
                    </a:schemeClr>
                  </a:gs>
                </a:gsLst>
                <a:lin ang="16200000" scaled="0"/>
              </a:gradFill>
              <a:ln w="9525" cap="flat">
                <a:solidFill>
                  <a:srgbClr val="BE4B4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8" name="Group 7"/>
            <p:cNvGrpSpPr/>
            <p:nvPr/>
          </p:nvGrpSpPr>
          <p:grpSpPr>
            <a:xfrm>
              <a:off x="0" y="487823"/>
              <a:ext cx="731535" cy="45720"/>
              <a:chOff x="0" y="0"/>
              <a:chExt cx="731534" cy="45719"/>
            </a:xfrm>
          </p:grpSpPr>
          <p:sp>
            <p:nvSpPr>
              <p:cNvPr id="116" name="Rectangle 8"/>
              <p:cNvSpPr/>
              <p:nvPr/>
            </p:nvSpPr>
            <p:spPr>
              <a:xfrm flipH="1" rot="10800000">
                <a:off x="0" y="0"/>
                <a:ext cx="542938" cy="45554"/>
              </a:xfrm>
              <a:prstGeom prst="rect">
                <a:avLst/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" name="Rectangle 9"/>
              <p:cNvSpPr/>
              <p:nvPr/>
            </p:nvSpPr>
            <p:spPr>
              <a:xfrm flipH="1" rot="10800000">
                <a:off x="406995" y="0"/>
                <a:ext cx="324540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D1403C"/>
                  </a:gs>
                  <a:gs pos="100000">
                    <a:schemeClr val="accent2">
                      <a:hueOff val="-39879"/>
                      <a:satOff val="52282"/>
                      <a:lumOff val="29251"/>
                    </a:schemeClr>
                  </a:gs>
                </a:gsLst>
                <a:lin ang="16200000" scaled="0"/>
              </a:gradFill>
              <a:ln w="9525" cap="flat">
                <a:solidFill>
                  <a:srgbClr val="BE4B4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19" name="Rectangle 10"/>
            <p:cNvSpPr/>
            <p:nvPr/>
          </p:nvSpPr>
          <p:spPr>
            <a:xfrm flipH="1" rot="10800000">
              <a:off x="589558" y="208006"/>
              <a:ext cx="731536" cy="45720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2" name="Group 11"/>
            <p:cNvGrpSpPr/>
            <p:nvPr/>
          </p:nvGrpSpPr>
          <p:grpSpPr>
            <a:xfrm>
              <a:off x="883936" y="91043"/>
              <a:ext cx="731535" cy="45721"/>
              <a:chOff x="0" y="0"/>
              <a:chExt cx="731533" cy="45719"/>
            </a:xfrm>
          </p:grpSpPr>
          <p:sp>
            <p:nvSpPr>
              <p:cNvPr id="120" name="Rectangle 12"/>
              <p:cNvSpPr/>
              <p:nvPr/>
            </p:nvSpPr>
            <p:spPr>
              <a:xfrm flipH="1" rot="10800000">
                <a:off x="0" y="0"/>
                <a:ext cx="542938" cy="45554"/>
              </a:xfrm>
              <a:prstGeom prst="rect">
                <a:avLst/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" name="Rectangle 13"/>
              <p:cNvSpPr/>
              <p:nvPr/>
            </p:nvSpPr>
            <p:spPr>
              <a:xfrm flipH="1" rot="10800000">
                <a:off x="542937" y="0"/>
                <a:ext cx="188597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D1403C"/>
                  </a:gs>
                  <a:gs pos="100000">
                    <a:schemeClr val="accent2">
                      <a:hueOff val="-39879"/>
                      <a:satOff val="52282"/>
                      <a:lumOff val="29251"/>
                    </a:schemeClr>
                  </a:gs>
                </a:gsLst>
                <a:lin ang="16200000" scaled="0"/>
              </a:gradFill>
              <a:ln w="9525" cap="flat">
                <a:solidFill>
                  <a:srgbClr val="BE4B4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25" name="Group 14"/>
            <p:cNvGrpSpPr/>
            <p:nvPr/>
          </p:nvGrpSpPr>
          <p:grpSpPr>
            <a:xfrm>
              <a:off x="961358" y="221384"/>
              <a:ext cx="731536" cy="45721"/>
              <a:chOff x="0" y="0"/>
              <a:chExt cx="731534" cy="45719"/>
            </a:xfrm>
          </p:grpSpPr>
          <p:sp>
            <p:nvSpPr>
              <p:cNvPr id="123" name="Rectangle 15"/>
              <p:cNvSpPr/>
              <p:nvPr/>
            </p:nvSpPr>
            <p:spPr>
              <a:xfrm flipH="1" rot="10800000">
                <a:off x="0" y="0"/>
                <a:ext cx="542938" cy="45554"/>
              </a:xfrm>
              <a:prstGeom prst="rect">
                <a:avLst/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Rectangle 16"/>
              <p:cNvSpPr/>
              <p:nvPr/>
            </p:nvSpPr>
            <p:spPr>
              <a:xfrm flipH="1" rot="10800000">
                <a:off x="406995" y="0"/>
                <a:ext cx="324540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D1403C"/>
                  </a:gs>
                  <a:gs pos="100000">
                    <a:schemeClr val="accent2">
                      <a:hueOff val="-39879"/>
                      <a:satOff val="52282"/>
                      <a:lumOff val="29251"/>
                    </a:schemeClr>
                  </a:gs>
                </a:gsLst>
                <a:lin ang="16200000" scaled="0"/>
              </a:gradFill>
              <a:ln w="9525" cap="flat">
                <a:solidFill>
                  <a:srgbClr val="BE4B4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26" name="Rectangle 17"/>
            <p:cNvSpPr/>
            <p:nvPr/>
          </p:nvSpPr>
          <p:spPr>
            <a:xfrm flipH="1" rot="10800000">
              <a:off x="595592" y="0"/>
              <a:ext cx="731535" cy="45720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9" name="Group 18"/>
            <p:cNvGrpSpPr/>
            <p:nvPr/>
          </p:nvGrpSpPr>
          <p:grpSpPr>
            <a:xfrm>
              <a:off x="900393" y="653479"/>
              <a:ext cx="731534" cy="45720"/>
              <a:chOff x="0" y="0"/>
              <a:chExt cx="731533" cy="45719"/>
            </a:xfrm>
          </p:grpSpPr>
          <p:sp>
            <p:nvSpPr>
              <p:cNvPr id="127" name="Rectangle 19"/>
              <p:cNvSpPr/>
              <p:nvPr/>
            </p:nvSpPr>
            <p:spPr>
              <a:xfrm flipH="1" rot="10800000">
                <a:off x="0" y="0"/>
                <a:ext cx="542938" cy="45554"/>
              </a:xfrm>
              <a:prstGeom prst="rect">
                <a:avLst/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8" name="Rectangle 20"/>
              <p:cNvSpPr/>
              <p:nvPr/>
            </p:nvSpPr>
            <p:spPr>
              <a:xfrm flipH="1" rot="10800000">
                <a:off x="542937" y="0"/>
                <a:ext cx="188597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D1403C"/>
                  </a:gs>
                  <a:gs pos="100000">
                    <a:schemeClr val="accent2">
                      <a:hueOff val="-39879"/>
                      <a:satOff val="52282"/>
                      <a:lumOff val="29251"/>
                    </a:schemeClr>
                  </a:gs>
                </a:gsLst>
                <a:lin ang="16200000" scaled="0"/>
              </a:gradFill>
              <a:ln w="9525" cap="flat">
                <a:solidFill>
                  <a:srgbClr val="BE4B4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32" name="Group 21"/>
            <p:cNvGrpSpPr/>
            <p:nvPr/>
          </p:nvGrpSpPr>
          <p:grpSpPr>
            <a:xfrm>
              <a:off x="925163" y="487823"/>
              <a:ext cx="731536" cy="45720"/>
              <a:chOff x="0" y="0"/>
              <a:chExt cx="731534" cy="45719"/>
            </a:xfrm>
          </p:grpSpPr>
          <p:sp>
            <p:nvSpPr>
              <p:cNvPr id="130" name="Rectangle 22"/>
              <p:cNvSpPr/>
              <p:nvPr/>
            </p:nvSpPr>
            <p:spPr>
              <a:xfrm flipH="1" rot="10800000">
                <a:off x="0" y="0"/>
                <a:ext cx="542938" cy="45554"/>
              </a:xfrm>
              <a:prstGeom prst="rect">
                <a:avLst/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1" name="Rectangle 23"/>
              <p:cNvSpPr/>
              <p:nvPr/>
            </p:nvSpPr>
            <p:spPr>
              <a:xfrm flipH="1" rot="10800000">
                <a:off x="406995" y="0"/>
                <a:ext cx="324540" cy="45719"/>
              </a:xfrm>
              <a:prstGeom prst="rect">
                <a:avLst/>
              </a:prstGeom>
              <a:gradFill flip="none" rotWithShape="1">
                <a:gsLst>
                  <a:gs pos="0">
                    <a:srgbClr val="D1403C"/>
                  </a:gs>
                  <a:gs pos="100000">
                    <a:schemeClr val="accent2">
                      <a:hueOff val="-39879"/>
                      <a:satOff val="52282"/>
                      <a:lumOff val="29251"/>
                    </a:schemeClr>
                  </a:gs>
                </a:gsLst>
                <a:lin ang="16200000" scaled="0"/>
              </a:gradFill>
              <a:ln w="9525" cap="flat">
                <a:solidFill>
                  <a:srgbClr val="BE4B4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33" name="Rectangle 24"/>
            <p:cNvSpPr/>
            <p:nvPr/>
          </p:nvSpPr>
          <p:spPr>
            <a:xfrm flipH="1" rot="10800000">
              <a:off x="356498" y="551816"/>
              <a:ext cx="731536" cy="45720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5" name="TextBox 26"/>
          <p:cNvSpPr txBox="1"/>
          <p:nvPr/>
        </p:nvSpPr>
        <p:spPr>
          <a:xfrm>
            <a:off x="3254576" y="1635853"/>
            <a:ext cx="716693" cy="298349"/>
          </a:xfrm>
          <a:prstGeom prst="rect">
            <a:avLst/>
          </a:prstGeom>
          <a:gradFill>
            <a:gsLst>
              <a:gs pos="0">
                <a:srgbClr val="D1403C"/>
              </a:gs>
              <a:gs pos="100000">
                <a:schemeClr val="accent2">
                  <a:hueOff val="-39879"/>
                  <a:satOff val="52282"/>
                  <a:lumOff val="29251"/>
                </a:schemeClr>
              </a:gs>
            </a:gsLst>
            <a:lin ang="16200000"/>
          </a:gradFill>
          <a:ln>
            <a:solidFill>
              <a:srgbClr val="BE4B4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adaptor</a:t>
            </a:r>
          </a:p>
        </p:txBody>
      </p:sp>
      <p:sp>
        <p:nvSpPr>
          <p:cNvPr id="136" name="Straight Arrow Connector 30"/>
          <p:cNvSpPr/>
          <p:nvPr/>
        </p:nvSpPr>
        <p:spPr>
          <a:xfrm flipH="1" flipV="1">
            <a:off x="3196332" y="1277063"/>
            <a:ext cx="240928" cy="30757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7" name="Rectangle 31"/>
          <p:cNvSpPr/>
          <p:nvPr/>
        </p:nvSpPr>
        <p:spPr>
          <a:xfrm>
            <a:off x="1940863" y="1697832"/>
            <a:ext cx="1196800" cy="3506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Raw</a:t>
            </a:r>
            <a:r>
              <a:t> </a:t>
            </a:r>
            <a:r>
              <a:t>reads</a:t>
            </a:r>
          </a:p>
        </p:txBody>
      </p:sp>
      <p:sp>
        <p:nvSpPr>
          <p:cNvPr id="138" name="Straight Arrow Connector 32"/>
          <p:cNvSpPr/>
          <p:nvPr/>
        </p:nvSpPr>
        <p:spPr>
          <a:xfrm>
            <a:off x="3577694" y="1415868"/>
            <a:ext cx="1750355" cy="33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9" name="TextBox 33"/>
          <p:cNvSpPr txBox="1"/>
          <p:nvPr/>
        </p:nvSpPr>
        <p:spPr>
          <a:xfrm>
            <a:off x="4018310" y="1063719"/>
            <a:ext cx="1370747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Quality</a:t>
            </a:r>
            <a:r>
              <a:t> </a:t>
            </a:r>
            <a:r>
              <a:t>control</a:t>
            </a:r>
          </a:p>
        </p:txBody>
      </p:sp>
      <p:sp>
        <p:nvSpPr>
          <p:cNvPr id="140" name="Rectangle 34"/>
          <p:cNvSpPr/>
          <p:nvPr/>
        </p:nvSpPr>
        <p:spPr>
          <a:xfrm flipV="1">
            <a:off x="5784196" y="1015672"/>
            <a:ext cx="1289509" cy="108192"/>
          </a:xfrm>
          <a:prstGeom prst="rect">
            <a:avLst/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Rectangle 35"/>
          <p:cNvSpPr/>
          <p:nvPr/>
        </p:nvSpPr>
        <p:spPr>
          <a:xfrm flipV="1">
            <a:off x="7073703" y="1015672"/>
            <a:ext cx="447929" cy="108586"/>
          </a:xfrm>
          <a:prstGeom prst="rect">
            <a:avLst/>
          </a:prstGeom>
          <a:gradFill>
            <a:gsLst>
              <a:gs pos="0">
                <a:srgbClr val="D1403C"/>
              </a:gs>
              <a:gs pos="100000">
                <a:schemeClr val="accent2">
                  <a:hueOff val="-39879"/>
                  <a:satOff val="52282"/>
                  <a:lumOff val="29251"/>
                </a:schemeClr>
              </a:gs>
            </a:gsLst>
            <a:lin ang="16200000"/>
          </a:gradFill>
          <a:ln>
            <a:solidFill>
              <a:srgbClr val="BE4B4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Straight Arrow Connector 37"/>
          <p:cNvSpPr/>
          <p:nvPr/>
        </p:nvSpPr>
        <p:spPr>
          <a:xfrm>
            <a:off x="6661720" y="1158037"/>
            <a:ext cx="9072" cy="24628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3" name="Rectangle 38"/>
          <p:cNvSpPr/>
          <p:nvPr/>
        </p:nvSpPr>
        <p:spPr>
          <a:xfrm flipV="1">
            <a:off x="5784196" y="1420366"/>
            <a:ext cx="1289509" cy="108192"/>
          </a:xfrm>
          <a:prstGeom prst="rect">
            <a:avLst/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Rectangle 40"/>
          <p:cNvSpPr/>
          <p:nvPr/>
        </p:nvSpPr>
        <p:spPr>
          <a:xfrm>
            <a:off x="5120420" y="1689404"/>
            <a:ext cx="3313477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Trimming and filtering</a:t>
            </a:r>
          </a:p>
        </p:txBody>
      </p:sp>
      <p:sp>
        <p:nvSpPr>
          <p:cNvPr id="145" name="TextBox 41"/>
          <p:cNvSpPr txBox="1"/>
          <p:nvPr/>
        </p:nvSpPr>
        <p:spPr>
          <a:xfrm>
            <a:off x="274205" y="2272358"/>
            <a:ext cx="8621492" cy="11761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Alignment</a:t>
            </a:r>
            <a:r>
              <a:t> </a:t>
            </a:r>
            <a:r>
              <a:t>/</a:t>
            </a:r>
          </a:p>
          <a:p>
            <a:pPr/>
            <a:r>
              <a:t>Assembly</a:t>
            </a:r>
          </a:p>
          <a:p>
            <a:pPr/>
          </a:p>
        </p:txBody>
      </p:sp>
      <p:grpSp>
        <p:nvGrpSpPr>
          <p:cNvPr id="157" name="Group 53"/>
          <p:cNvGrpSpPr/>
          <p:nvPr/>
        </p:nvGrpSpPr>
        <p:grpSpPr>
          <a:xfrm>
            <a:off x="1608031" y="2596361"/>
            <a:ext cx="2827460" cy="313773"/>
            <a:chOff x="0" y="0"/>
            <a:chExt cx="2827459" cy="313772"/>
          </a:xfrm>
        </p:grpSpPr>
        <p:sp>
          <p:nvSpPr>
            <p:cNvPr id="146" name="Rectangle 42"/>
            <p:cNvSpPr/>
            <p:nvPr/>
          </p:nvSpPr>
          <p:spPr>
            <a:xfrm>
              <a:off x="-1" y="244499"/>
              <a:ext cx="2827461" cy="69273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7" name="Rectangle 43"/>
            <p:cNvSpPr/>
            <p:nvPr/>
          </p:nvSpPr>
          <p:spPr>
            <a:xfrm flipH="1" rot="10800000">
              <a:off x="443186" y="53024"/>
              <a:ext cx="542938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8" name="Rectangle 44"/>
            <p:cNvSpPr/>
            <p:nvPr/>
          </p:nvSpPr>
          <p:spPr>
            <a:xfrm flipH="1" rot="10800000">
              <a:off x="236404" y="160961"/>
              <a:ext cx="542939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9" name="Rectangle 45"/>
            <p:cNvSpPr/>
            <p:nvPr/>
          </p:nvSpPr>
          <p:spPr>
            <a:xfrm flipH="1" rot="10800000">
              <a:off x="711572" y="0"/>
              <a:ext cx="542939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0" name="Rectangle 46"/>
            <p:cNvSpPr/>
            <p:nvPr/>
          </p:nvSpPr>
          <p:spPr>
            <a:xfrm flipH="1" rot="10800000">
              <a:off x="370314" y="107937"/>
              <a:ext cx="542938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1" name="Rectangle 47"/>
            <p:cNvSpPr/>
            <p:nvPr/>
          </p:nvSpPr>
          <p:spPr>
            <a:xfrm flipH="1" rot="10800000">
              <a:off x="1017902" y="106047"/>
              <a:ext cx="542939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2" name="Rectangle 48"/>
            <p:cNvSpPr/>
            <p:nvPr/>
          </p:nvSpPr>
          <p:spPr>
            <a:xfrm flipH="1" rot="10800000">
              <a:off x="1286289" y="53024"/>
              <a:ext cx="542939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Rectangle 49"/>
            <p:cNvSpPr/>
            <p:nvPr/>
          </p:nvSpPr>
          <p:spPr>
            <a:xfrm flipH="1" rot="10800000">
              <a:off x="945030" y="160961"/>
              <a:ext cx="542939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Rectangle 50"/>
            <p:cNvSpPr/>
            <p:nvPr/>
          </p:nvSpPr>
          <p:spPr>
            <a:xfrm flipH="1" rot="10800000">
              <a:off x="1771066" y="120263"/>
              <a:ext cx="542939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" name="Rectangle 51"/>
            <p:cNvSpPr/>
            <p:nvPr/>
          </p:nvSpPr>
          <p:spPr>
            <a:xfrm flipH="1" rot="10800000">
              <a:off x="2039453" y="67239"/>
              <a:ext cx="542938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" name="Rectangle 52"/>
            <p:cNvSpPr/>
            <p:nvPr/>
          </p:nvSpPr>
          <p:spPr>
            <a:xfrm flipH="1" rot="10800000">
              <a:off x="1698194" y="175176"/>
              <a:ext cx="542938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8" name="Rectangle 54"/>
          <p:cNvSpPr txBox="1"/>
          <p:nvPr/>
        </p:nvSpPr>
        <p:spPr>
          <a:xfrm>
            <a:off x="1002018" y="2999672"/>
            <a:ext cx="423378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Align</a:t>
            </a:r>
            <a:r>
              <a:t> </a:t>
            </a:r>
            <a:r>
              <a:t>to</a:t>
            </a:r>
            <a:r>
              <a:t> </a:t>
            </a:r>
            <a:r>
              <a:t>reference genome/transcriptome</a:t>
            </a:r>
          </a:p>
        </p:txBody>
      </p:sp>
      <p:grpSp>
        <p:nvGrpSpPr>
          <p:cNvPr id="163" name="Group 59"/>
          <p:cNvGrpSpPr/>
          <p:nvPr/>
        </p:nvGrpSpPr>
        <p:grpSpPr>
          <a:xfrm>
            <a:off x="5692594" y="2496615"/>
            <a:ext cx="1774078" cy="156615"/>
            <a:chOff x="0" y="0"/>
            <a:chExt cx="1774077" cy="156613"/>
          </a:xfrm>
        </p:grpSpPr>
        <p:sp>
          <p:nvSpPr>
            <p:cNvPr id="159" name="Rectangle 55"/>
            <p:cNvSpPr/>
            <p:nvPr/>
          </p:nvSpPr>
          <p:spPr>
            <a:xfrm flipH="1" rot="10800000">
              <a:off x="0" y="0"/>
              <a:ext cx="542938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" name="Rectangle 56"/>
            <p:cNvSpPr/>
            <p:nvPr/>
          </p:nvSpPr>
          <p:spPr>
            <a:xfrm flipH="1" rot="10800000">
              <a:off x="423868" y="111060"/>
              <a:ext cx="542939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Rectangle 57"/>
            <p:cNvSpPr/>
            <p:nvPr/>
          </p:nvSpPr>
          <p:spPr>
            <a:xfrm flipH="1" rot="10800000">
              <a:off x="706727" y="30247"/>
              <a:ext cx="542939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2" name="Rectangle 58"/>
            <p:cNvSpPr/>
            <p:nvPr/>
          </p:nvSpPr>
          <p:spPr>
            <a:xfrm flipH="1" rot="10800000">
              <a:off x="1231140" y="100695"/>
              <a:ext cx="542938" cy="45554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4" name="Straight Arrow Connector 61"/>
          <p:cNvSpPr/>
          <p:nvPr/>
        </p:nvSpPr>
        <p:spPr>
          <a:xfrm>
            <a:off x="6739559" y="2629386"/>
            <a:ext cx="1" cy="223752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65" name="Rectangle 62"/>
          <p:cNvSpPr/>
          <p:nvPr/>
        </p:nvSpPr>
        <p:spPr>
          <a:xfrm>
            <a:off x="5692594" y="2852775"/>
            <a:ext cx="1774078" cy="69273"/>
          </a:xfrm>
          <a:prstGeom prst="rect">
            <a:avLst/>
          </a:prstGeom>
          <a:gradFill>
            <a:gsLst>
              <a:gs pos="0">
                <a:srgbClr val="3F80CE"/>
              </a:gs>
              <a:gs pos="100000">
                <a:schemeClr val="accent1">
                  <a:hueOff val="357503"/>
                  <a:satOff val="54545"/>
                  <a:lumOff val="2927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Rectangle 63"/>
          <p:cNvSpPr txBox="1"/>
          <p:nvPr/>
        </p:nvSpPr>
        <p:spPr>
          <a:xfrm>
            <a:off x="5498419" y="2994822"/>
            <a:ext cx="198462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i="1"/>
            </a:pPr>
            <a:r>
              <a:t>De novo </a:t>
            </a:r>
            <a:r>
              <a:rPr i="0"/>
              <a:t>assembly</a:t>
            </a:r>
          </a:p>
        </p:txBody>
      </p:sp>
      <p:sp>
        <p:nvSpPr>
          <p:cNvPr id="167" name="TextBox 60"/>
          <p:cNvSpPr txBox="1"/>
          <p:nvPr/>
        </p:nvSpPr>
        <p:spPr>
          <a:xfrm>
            <a:off x="258000" y="3620999"/>
            <a:ext cx="8637697" cy="11761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Application</a:t>
            </a:r>
            <a:r>
              <a:t> </a:t>
            </a:r>
          </a:p>
          <a:p>
            <a:pPr/>
            <a:r>
              <a:t>specific</a:t>
            </a:r>
            <a:r>
              <a:t> </a:t>
            </a:r>
          </a:p>
          <a:p>
            <a:pPr/>
            <a:r>
              <a:t>Analysis</a:t>
            </a:r>
          </a:p>
        </p:txBody>
      </p:sp>
      <p:sp>
        <p:nvSpPr>
          <p:cNvPr id="168" name="TextBox 1"/>
          <p:cNvSpPr txBox="1"/>
          <p:nvPr/>
        </p:nvSpPr>
        <p:spPr>
          <a:xfrm>
            <a:off x="1890156" y="3729184"/>
            <a:ext cx="1641819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ATCGGATC</a:t>
            </a:r>
          </a:p>
          <a:p>
            <a:pPr/>
            <a:r>
              <a:t>ATCGGA</a:t>
            </a:r>
            <a:r>
              <a:rPr>
                <a:solidFill>
                  <a:srgbClr val="FF0000"/>
                </a:solidFill>
              </a:rPr>
              <a:t>A</a:t>
            </a:r>
            <a:r>
              <a:t>C</a:t>
            </a:r>
          </a:p>
          <a:p>
            <a:pPr/>
            <a:r>
              <a:t>ATCGGATC</a:t>
            </a:r>
          </a:p>
        </p:txBody>
      </p:sp>
      <p:grpSp>
        <p:nvGrpSpPr>
          <p:cNvPr id="171" name="Rectangle 27"/>
          <p:cNvGrpSpPr/>
          <p:nvPr/>
        </p:nvGrpSpPr>
        <p:grpSpPr>
          <a:xfrm>
            <a:off x="3417808" y="4108079"/>
            <a:ext cx="933124" cy="288824"/>
            <a:chOff x="0" y="2908"/>
            <a:chExt cx="933122" cy="288823"/>
          </a:xfrm>
        </p:grpSpPr>
        <p:sp>
          <p:nvSpPr>
            <p:cNvPr id="169" name="Rectangle"/>
            <p:cNvSpPr/>
            <p:nvPr/>
          </p:nvSpPr>
          <p:spPr>
            <a:xfrm>
              <a:off x="0" y="54956"/>
              <a:ext cx="933123" cy="184728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0" name="Gene A"/>
            <p:cNvSpPr txBox="1"/>
            <p:nvPr/>
          </p:nvSpPr>
          <p:spPr>
            <a:xfrm>
              <a:off x="45719" y="2908"/>
              <a:ext cx="84168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Gene</a:t>
              </a:r>
              <a:r>
                <a:t> </a:t>
              </a:r>
              <a:r>
                <a:t>A</a:t>
              </a:r>
            </a:p>
          </p:txBody>
        </p:sp>
      </p:grpSp>
      <p:grpSp>
        <p:nvGrpSpPr>
          <p:cNvPr id="174" name="Rectangle 64"/>
          <p:cNvGrpSpPr/>
          <p:nvPr/>
        </p:nvGrpSpPr>
        <p:grpSpPr>
          <a:xfrm>
            <a:off x="4491947" y="4110387"/>
            <a:ext cx="925205" cy="288825"/>
            <a:chOff x="0" y="2908"/>
            <a:chExt cx="925203" cy="288823"/>
          </a:xfrm>
        </p:grpSpPr>
        <p:sp>
          <p:nvSpPr>
            <p:cNvPr id="172" name="Rectangle"/>
            <p:cNvSpPr/>
            <p:nvPr/>
          </p:nvSpPr>
          <p:spPr>
            <a:xfrm>
              <a:off x="0" y="54956"/>
              <a:ext cx="925204" cy="184728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Gene A"/>
            <p:cNvSpPr txBox="1"/>
            <p:nvPr/>
          </p:nvSpPr>
          <p:spPr>
            <a:xfrm>
              <a:off x="45719" y="2908"/>
              <a:ext cx="833766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Gene</a:t>
              </a:r>
              <a:r>
                <a:t> </a:t>
              </a:r>
              <a:r>
                <a:t>A</a:t>
              </a:r>
            </a:p>
          </p:txBody>
        </p:sp>
      </p:grpSp>
      <p:grpSp>
        <p:nvGrpSpPr>
          <p:cNvPr id="187" name="Group 76"/>
          <p:cNvGrpSpPr/>
          <p:nvPr/>
        </p:nvGrpSpPr>
        <p:grpSpPr>
          <a:xfrm>
            <a:off x="3417808" y="3874129"/>
            <a:ext cx="942829" cy="245861"/>
            <a:chOff x="0" y="0"/>
            <a:chExt cx="942827" cy="245859"/>
          </a:xfrm>
        </p:grpSpPr>
        <p:sp>
          <p:nvSpPr>
            <p:cNvPr id="175" name="Straight Connector 36"/>
            <p:cNvSpPr/>
            <p:nvPr/>
          </p:nvSpPr>
          <p:spPr>
            <a:xfrm>
              <a:off x="131211" y="136918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6" name="Straight Connector 65"/>
            <p:cNvSpPr/>
            <p:nvPr/>
          </p:nvSpPr>
          <p:spPr>
            <a:xfrm>
              <a:off x="283611" y="215022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7" name="Straight Connector 66"/>
            <p:cNvSpPr/>
            <p:nvPr/>
          </p:nvSpPr>
          <p:spPr>
            <a:xfrm>
              <a:off x="0" y="231180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8" name="Straight Connector 67"/>
            <p:cNvSpPr/>
            <p:nvPr/>
          </p:nvSpPr>
          <p:spPr>
            <a:xfrm>
              <a:off x="685539" y="145342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9" name="Straight Connector 68"/>
            <p:cNvSpPr/>
            <p:nvPr/>
          </p:nvSpPr>
          <p:spPr>
            <a:xfrm>
              <a:off x="710931" y="245859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Straight Connector 69"/>
            <p:cNvSpPr/>
            <p:nvPr/>
          </p:nvSpPr>
          <p:spPr>
            <a:xfrm>
              <a:off x="554328" y="215975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Straight Connector 70"/>
            <p:cNvSpPr/>
            <p:nvPr/>
          </p:nvSpPr>
          <p:spPr>
            <a:xfrm>
              <a:off x="301242" y="-1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Straight Connector 71"/>
            <p:cNvSpPr/>
            <p:nvPr/>
          </p:nvSpPr>
          <p:spPr>
            <a:xfrm>
              <a:off x="453642" y="78103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Straight Connector 72"/>
            <p:cNvSpPr/>
            <p:nvPr/>
          </p:nvSpPr>
          <p:spPr>
            <a:xfrm>
              <a:off x="170032" y="70632"/>
              <a:ext cx="231896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4" name="Straight Connector 73"/>
            <p:cNvSpPr/>
            <p:nvPr/>
          </p:nvSpPr>
          <p:spPr>
            <a:xfrm>
              <a:off x="417191" y="157835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Straight Connector 74"/>
            <p:cNvSpPr/>
            <p:nvPr/>
          </p:nvSpPr>
          <p:spPr>
            <a:xfrm>
              <a:off x="569591" y="20916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Straight Connector 75"/>
            <p:cNvSpPr/>
            <p:nvPr/>
          </p:nvSpPr>
          <p:spPr>
            <a:xfrm>
              <a:off x="609237" y="91549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8" name="Straight Connector 77"/>
          <p:cNvSpPr/>
          <p:nvPr/>
        </p:nvSpPr>
        <p:spPr>
          <a:xfrm>
            <a:off x="4775558" y="4089151"/>
            <a:ext cx="231897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89" name="Straight Connector 78"/>
          <p:cNvSpPr/>
          <p:nvPr/>
        </p:nvSpPr>
        <p:spPr>
          <a:xfrm>
            <a:off x="4491947" y="4105309"/>
            <a:ext cx="231897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0" name="Straight Connector 79"/>
          <p:cNvSpPr/>
          <p:nvPr/>
        </p:nvSpPr>
        <p:spPr>
          <a:xfrm>
            <a:off x="5202880" y="4119988"/>
            <a:ext cx="231897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1" name="Straight Connector 80"/>
          <p:cNvSpPr/>
          <p:nvPr/>
        </p:nvSpPr>
        <p:spPr>
          <a:xfrm>
            <a:off x="4909139" y="4031965"/>
            <a:ext cx="231897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2" name="TextBox 81"/>
          <p:cNvSpPr txBox="1"/>
          <p:nvPr/>
        </p:nvSpPr>
        <p:spPr>
          <a:xfrm>
            <a:off x="3651282" y="4288463"/>
            <a:ext cx="173838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WT</a:t>
            </a:r>
            <a:r>
              <a:t>               </a:t>
            </a:r>
            <a:r>
              <a:t>KO</a:t>
            </a:r>
          </a:p>
        </p:txBody>
      </p:sp>
      <p:grpSp>
        <p:nvGrpSpPr>
          <p:cNvPr id="211" name="Group 100"/>
          <p:cNvGrpSpPr/>
          <p:nvPr/>
        </p:nvGrpSpPr>
        <p:grpSpPr>
          <a:xfrm>
            <a:off x="6036695" y="4011048"/>
            <a:ext cx="1396042" cy="519765"/>
            <a:chOff x="0" y="0"/>
            <a:chExt cx="1396041" cy="519764"/>
          </a:xfrm>
        </p:grpSpPr>
        <p:sp>
          <p:nvSpPr>
            <p:cNvPr id="193" name="Rectangle 82"/>
            <p:cNvSpPr/>
            <p:nvPr/>
          </p:nvSpPr>
          <p:spPr>
            <a:xfrm>
              <a:off x="-1" y="399788"/>
              <a:ext cx="1396043" cy="69273"/>
            </a:xfrm>
            <a:prstGeom prst="rect">
              <a:avLst/>
            </a:prstGeom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Oval 83"/>
            <p:cNvSpPr/>
            <p:nvPr/>
          </p:nvSpPr>
          <p:spPr>
            <a:xfrm>
              <a:off x="622706" y="151387"/>
              <a:ext cx="282861" cy="368378"/>
            </a:xfrm>
            <a:prstGeom prst="ellipse">
              <a:avLst/>
            </a:prstGeom>
            <a:gradFill flip="none" rotWithShape="1"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Straight Connector 84"/>
            <p:cNvSpPr/>
            <p:nvPr/>
          </p:nvSpPr>
          <p:spPr>
            <a:xfrm>
              <a:off x="390077" y="177782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6" name="Straight Connector 85"/>
            <p:cNvSpPr/>
            <p:nvPr/>
          </p:nvSpPr>
          <p:spPr>
            <a:xfrm>
              <a:off x="258866" y="272044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7" name="Straight Connector 86"/>
            <p:cNvSpPr/>
            <p:nvPr/>
          </p:nvSpPr>
          <p:spPr>
            <a:xfrm>
              <a:off x="944405" y="186206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8" name="Straight Connector 87"/>
            <p:cNvSpPr/>
            <p:nvPr/>
          </p:nvSpPr>
          <p:spPr>
            <a:xfrm>
              <a:off x="969798" y="286723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" name="Straight Connector 88"/>
            <p:cNvSpPr/>
            <p:nvPr/>
          </p:nvSpPr>
          <p:spPr>
            <a:xfrm>
              <a:off x="560109" y="40863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Straight Connector 89"/>
            <p:cNvSpPr/>
            <p:nvPr/>
          </p:nvSpPr>
          <p:spPr>
            <a:xfrm>
              <a:off x="428898" y="111496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Straight Connector 90"/>
            <p:cNvSpPr/>
            <p:nvPr/>
          </p:nvSpPr>
          <p:spPr>
            <a:xfrm>
              <a:off x="828456" y="61780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Straight Connector 91"/>
            <p:cNvSpPr/>
            <p:nvPr/>
          </p:nvSpPr>
          <p:spPr>
            <a:xfrm>
              <a:off x="868103" y="132413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Straight Connector 92"/>
            <p:cNvSpPr/>
            <p:nvPr/>
          </p:nvSpPr>
          <p:spPr>
            <a:xfrm>
              <a:off x="330419" y="254610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4" name="Straight Connector 93"/>
            <p:cNvSpPr/>
            <p:nvPr/>
          </p:nvSpPr>
          <p:spPr>
            <a:xfrm>
              <a:off x="288453" y="348871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Straight Connector 94"/>
            <p:cNvSpPr/>
            <p:nvPr/>
          </p:nvSpPr>
          <p:spPr>
            <a:xfrm>
              <a:off x="973992" y="249304"/>
              <a:ext cx="231896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Straight Connector 95"/>
            <p:cNvSpPr/>
            <p:nvPr/>
          </p:nvSpPr>
          <p:spPr>
            <a:xfrm>
              <a:off x="999385" y="363552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Straight Connector 96"/>
            <p:cNvSpPr/>
            <p:nvPr/>
          </p:nvSpPr>
          <p:spPr>
            <a:xfrm>
              <a:off x="589696" y="117691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Straight Connector 97"/>
            <p:cNvSpPr/>
            <p:nvPr/>
          </p:nvSpPr>
          <p:spPr>
            <a:xfrm>
              <a:off x="424160" y="188324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Straight Connector 98"/>
            <p:cNvSpPr/>
            <p:nvPr/>
          </p:nvSpPr>
          <p:spPr>
            <a:xfrm>
              <a:off x="858044" y="138608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Straight Connector 99"/>
            <p:cNvSpPr/>
            <p:nvPr/>
          </p:nvSpPr>
          <p:spPr>
            <a:xfrm>
              <a:off x="686389" y="-1"/>
              <a:ext cx="231897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212" name="Picture 101" descr="Picture 1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78" y="833000"/>
            <a:ext cx="8901692" cy="4081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3"/>
      <p:bldP build="whole" bldLvl="1" animBg="1" rev="0" advAuto="0" spid="211" grpId="29"/>
      <p:bldP build="whole" bldLvl="1" animBg="1" rev="0" advAuto="0" spid="212" grpId="30"/>
      <p:bldP build="whole" bldLvl="1" animBg="1" rev="0" advAuto="0" spid="135" grpId="5"/>
      <p:bldP build="whole" bldLvl="1" animBg="1" rev="0" advAuto="0" spid="187" grpId="24"/>
      <p:bldP build="whole" bldLvl="1" animBg="1" rev="0" advAuto="0" spid="158" grpId="14"/>
      <p:bldP build="whole" bldLvl="1" animBg="1" rev="0" advAuto="0" spid="190" grpId="27"/>
      <p:bldP build="whole" bldLvl="1" animBg="1" rev="0" advAuto="0" spid="137" grpId="4"/>
      <p:bldP build="whole" bldLvl="1" animBg="1" rev="0" advAuto="0" spid="157" grpId="13"/>
      <p:bldP build="whole" bldLvl="1" animBg="1" rev="0" advAuto="0" spid="112" grpId="7"/>
      <p:bldP build="whole" bldLvl="1" animBg="1" rev="0" advAuto="0" spid="166" grpId="18"/>
      <p:bldP build="whole" bldLvl="1" animBg="1" rev="0" advAuto="0" spid="168" grpId="20"/>
      <p:bldP build="whole" bldLvl="1" animBg="1" rev="0" advAuto="0" spid="192" grpId="21"/>
      <p:bldP build="whole" bldLvl="1" animBg="1" rev="0" advAuto="0" spid="171" grpId="22"/>
      <p:bldP build="whole" bldLvl="1" animBg="1" rev="0" advAuto="0" spid="191" grpId="28"/>
      <p:bldP build="whole" bldLvl="1" animBg="1" rev="0" advAuto="0" spid="140" grpId="8"/>
      <p:bldP build="whole" bldLvl="1" animBg="1" rev="0" advAuto="0" spid="145" grpId="12"/>
      <p:bldP build="whole" bldLvl="1" animBg="1" rev="0" advAuto="0" spid="163" grpId="16"/>
      <p:bldP build="whole" bldLvl="1" animBg="1" rev="0" advAuto="0" spid="167" grpId="19"/>
      <p:bldP build="whole" bldLvl="1" animBg="1" rev="0" advAuto="0" spid="144" grpId="11"/>
      <p:bldP build="whole" bldLvl="1" animBg="1" rev="0" advAuto="0" spid="188" grpId="26"/>
      <p:bldP build="whole" bldLvl="1" animBg="1" rev="0" advAuto="0" spid="142" grpId="9"/>
      <p:bldP build="whole" bldLvl="1" animBg="1" rev="0" advAuto="0" spid="136" grpId="6"/>
      <p:bldP build="whole" bldLvl="1" animBg="1" rev="0" advAuto="0" spid="174" grpId="23"/>
      <p:bldP build="whole" bldLvl="1" animBg="1" rev="0" advAuto="0" spid="189" grpId="25"/>
      <p:bldP build="whole" bldLvl="1" animBg="1" rev="0" advAuto="0" spid="134" grpId="1"/>
      <p:bldP build="whole" bldLvl="1" animBg="1" rev="0" advAuto="0" spid="165" grpId="17"/>
      <p:bldP build="whole" bldLvl="1" animBg="1" rev="0" advAuto="0" spid="139" grpId="2"/>
      <p:bldP build="whole" bldLvl="1" animBg="1" rev="0" advAuto="0" spid="164" grpId="15"/>
      <p:bldP build="whole" bldLvl="1" animBg="1" rev="0" advAuto="0" spid="143" grpId="1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xfrm>
            <a:off x="457200" y="-104683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Setting up your computing environment</a:t>
            </a:r>
          </a:p>
        </p:txBody>
      </p:sp>
      <p:grpSp>
        <p:nvGrpSpPr>
          <p:cNvPr id="217" name="Oval 2"/>
          <p:cNvGrpSpPr/>
          <p:nvPr/>
        </p:nvGrpSpPr>
        <p:grpSpPr>
          <a:xfrm>
            <a:off x="287848" y="2272954"/>
            <a:ext cx="3297924" cy="1718059"/>
            <a:chOff x="0" y="0"/>
            <a:chExt cx="3297923" cy="1718058"/>
          </a:xfrm>
        </p:grpSpPr>
        <p:sp>
          <p:nvSpPr>
            <p:cNvPr id="215" name="Oval"/>
            <p:cNvSpPr/>
            <p:nvPr/>
          </p:nvSpPr>
          <p:spPr>
            <a:xfrm>
              <a:off x="0" y="-1"/>
              <a:ext cx="3297924" cy="1718060"/>
            </a:xfrm>
            <a:prstGeom prst="ellipse">
              <a:avLst/>
            </a:prstGeom>
            <a:gradFill flip="none" rotWithShape="1">
              <a:gsLst>
                <a:gs pos="0">
                  <a:srgbClr val="3F80CE">
                    <a:alpha val="60000"/>
                  </a:srgbClr>
                </a:gs>
                <a:gs pos="100000">
                  <a:schemeClr val="accent1">
                    <a:hueOff val="357503"/>
                    <a:satOff val="54545"/>
                    <a:lumOff val="29273"/>
                    <a:alpha val="60000"/>
                  </a:schemeClr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216" name="Unix tools"/>
            <p:cNvSpPr txBox="1"/>
            <p:nvPr/>
          </p:nvSpPr>
          <p:spPr>
            <a:xfrm>
              <a:off x="528690" y="671413"/>
              <a:ext cx="2240544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Unix</a:t>
              </a:r>
              <a:r>
                <a:t> </a:t>
              </a:r>
              <a:r>
                <a:t>tools</a:t>
              </a:r>
              <a:r>
                <a:t>  </a:t>
              </a:r>
            </a:p>
          </p:txBody>
        </p:sp>
      </p:grpSp>
      <p:grpSp>
        <p:nvGrpSpPr>
          <p:cNvPr id="220" name="Oval 3"/>
          <p:cNvGrpSpPr/>
          <p:nvPr/>
        </p:nvGrpSpPr>
        <p:grpSpPr>
          <a:xfrm>
            <a:off x="437791" y="1644868"/>
            <a:ext cx="2687661" cy="1173830"/>
            <a:chOff x="0" y="0"/>
            <a:chExt cx="2687659" cy="1173828"/>
          </a:xfrm>
        </p:grpSpPr>
        <p:sp>
          <p:nvSpPr>
            <p:cNvPr id="218" name="Oval"/>
            <p:cNvSpPr/>
            <p:nvPr/>
          </p:nvSpPr>
          <p:spPr>
            <a:xfrm>
              <a:off x="0" y="-1"/>
              <a:ext cx="2687660" cy="1173830"/>
            </a:xfrm>
            <a:prstGeom prst="ellipse">
              <a:avLst/>
            </a:prstGeom>
            <a:gradFill flip="none" rotWithShape="1">
              <a:gsLst>
                <a:gs pos="0">
                  <a:srgbClr val="FF953E">
                    <a:alpha val="46000"/>
                  </a:srgbClr>
                </a:gs>
                <a:gs pos="100000">
                  <a:schemeClr val="accent6">
                    <a:hueOff val="-456778"/>
                    <a:satOff val="8290"/>
                    <a:lumOff val="24503"/>
                    <a:alpha val="46000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000"/>
              </a:pPr>
            </a:p>
          </p:txBody>
        </p:sp>
        <p:sp>
          <p:nvSpPr>
            <p:cNvPr id="219" name="R/Bioconductor"/>
            <p:cNvSpPr txBox="1"/>
            <p:nvPr/>
          </p:nvSpPr>
          <p:spPr>
            <a:xfrm>
              <a:off x="439318" y="253248"/>
              <a:ext cx="1809024" cy="667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R/Bioconductor</a:t>
              </a:r>
            </a:p>
          </p:txBody>
        </p:sp>
      </p:grpSp>
      <p:grpSp>
        <p:nvGrpSpPr>
          <p:cNvPr id="223" name="Oval 4"/>
          <p:cNvGrpSpPr/>
          <p:nvPr/>
        </p:nvGrpSpPr>
        <p:grpSpPr>
          <a:xfrm>
            <a:off x="2208965" y="2358320"/>
            <a:ext cx="1440841" cy="875037"/>
            <a:chOff x="0" y="0"/>
            <a:chExt cx="1440840" cy="875036"/>
          </a:xfrm>
        </p:grpSpPr>
        <p:sp>
          <p:nvSpPr>
            <p:cNvPr id="221" name="Oval"/>
            <p:cNvSpPr/>
            <p:nvPr/>
          </p:nvSpPr>
          <p:spPr>
            <a:xfrm>
              <a:off x="-1" y="-1"/>
              <a:ext cx="1440842" cy="875038"/>
            </a:xfrm>
            <a:prstGeom prst="ellipse">
              <a:avLst/>
            </a:prstGeom>
            <a:gradFill flip="none" rotWithShape="1">
              <a:gsLst>
                <a:gs pos="0">
                  <a:srgbClr val="D1403C">
                    <a:alpha val="49000"/>
                  </a:srgbClr>
                </a:gs>
                <a:gs pos="100000">
                  <a:schemeClr val="accent2">
                    <a:hueOff val="-39879"/>
                    <a:satOff val="52282"/>
                    <a:lumOff val="29251"/>
                    <a:alpha val="49000"/>
                  </a:schemeClr>
                </a:gs>
              </a:gsLst>
              <a:lin ang="162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</a:p>
          </p:txBody>
        </p:sp>
        <p:sp>
          <p:nvSpPr>
            <p:cNvPr id="222" name="Web-based"/>
            <p:cNvSpPr txBox="1"/>
            <p:nvPr/>
          </p:nvSpPr>
          <p:spPr>
            <a:xfrm>
              <a:off x="256725" y="103852"/>
              <a:ext cx="927390" cy="667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/>
              </a:lvl1pPr>
            </a:lstStyle>
            <a:p>
              <a:pPr/>
              <a:r>
                <a:t>Web-based</a:t>
              </a:r>
            </a:p>
          </p:txBody>
        </p:sp>
      </p:grpSp>
      <p:sp>
        <p:nvSpPr>
          <p:cNvPr id="224" name="TextBox 5"/>
          <p:cNvSpPr txBox="1"/>
          <p:nvPr/>
        </p:nvSpPr>
        <p:spPr>
          <a:xfrm>
            <a:off x="583515" y="670377"/>
            <a:ext cx="3158680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Popular</a:t>
            </a:r>
            <a:r>
              <a:t> </a:t>
            </a:r>
            <a:r>
              <a:t>computing</a:t>
            </a:r>
            <a:r>
              <a:t> </a:t>
            </a:r>
            <a:r>
              <a:t>environments</a:t>
            </a:r>
            <a:r>
              <a:t> </a:t>
            </a:r>
            <a:r>
              <a:t>for</a:t>
            </a:r>
            <a:r>
              <a:t> </a:t>
            </a:r>
            <a:r>
              <a:t>bioinformatics</a:t>
            </a:r>
            <a:r>
              <a:t> </a:t>
            </a:r>
            <a:r>
              <a:t>tools</a:t>
            </a:r>
          </a:p>
        </p:txBody>
      </p:sp>
      <p:sp>
        <p:nvSpPr>
          <p:cNvPr id="225" name="TextBox 6"/>
          <p:cNvSpPr txBox="1"/>
          <p:nvPr/>
        </p:nvSpPr>
        <p:spPr>
          <a:xfrm>
            <a:off x="4573545" y="876702"/>
            <a:ext cx="4230631" cy="3880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stand-alone</a:t>
            </a:r>
            <a:r>
              <a:t> </a:t>
            </a:r>
            <a:r>
              <a:t>Unix</a:t>
            </a:r>
            <a:r>
              <a:t> </a:t>
            </a:r>
            <a:r>
              <a:t>tools</a:t>
            </a:r>
            <a:r>
              <a:t> /</a:t>
            </a:r>
            <a:r>
              <a:t>R</a:t>
            </a:r>
            <a:r>
              <a:t> </a:t>
            </a:r>
            <a:r>
              <a:t>packages:</a:t>
            </a:r>
          </a:p>
          <a:p>
            <a:pPr>
              <a:defRPr b="1" sz="2000"/>
            </a:pPr>
            <a:r>
              <a:t>Pros:</a:t>
            </a:r>
            <a:r>
              <a:t> 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t>Flexibility and reproducibility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t>Ability to process large numbers of samples in parallel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t>Larger user community 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</a:p>
          <a:p>
            <a:pPr>
              <a:defRPr b="1" sz="2000"/>
            </a:pPr>
            <a:r>
              <a:t>Cons</a:t>
            </a:r>
            <a:r>
              <a:rPr b="0"/>
              <a:t>:</a:t>
            </a:r>
            <a:endParaRPr b="0"/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t>Requires basic knowledge of programming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t>More dependent on your workstation</a:t>
            </a:r>
          </a:p>
        </p:txBody>
      </p:sp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398" y="4244087"/>
            <a:ext cx="2430058" cy="651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5"/>
      <p:bldP build="whole" bldLvl="1" animBg="1" rev="0" advAuto="0" spid="224" grpId="1"/>
      <p:bldP build="whole" bldLvl="1" animBg="1" rev="0" advAuto="0" spid="220" grpId="3"/>
      <p:bldP build="whole" bldLvl="1" animBg="1" rev="0" advAuto="0" spid="217" grpId="2"/>
      <p:bldP build="p" bldLvl="5" animBg="1" rev="0" advAuto="0" spid="225" grpId="4"/>
      <p:bldP build="whole" bldLvl="1" animBg="1" rev="0" advAuto="0" spid="226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xfrm>
            <a:off x="1199279" y="47164"/>
            <a:ext cx="8229601" cy="857251"/>
          </a:xfrm>
          <a:prstGeom prst="rect">
            <a:avLst/>
          </a:prstGeom>
        </p:spPr>
        <p:txBody>
          <a:bodyPr/>
          <a:lstStyle/>
          <a:p>
            <a:pPr/>
            <a:r>
              <a:t>What is Galaxy</a:t>
            </a:r>
          </a:p>
        </p:txBody>
      </p:sp>
      <p:sp>
        <p:nvSpPr>
          <p:cNvPr id="229" name="Content Placeholder 2"/>
          <p:cNvSpPr txBox="1"/>
          <p:nvPr/>
        </p:nvSpPr>
        <p:spPr>
          <a:xfrm>
            <a:off x="641317" y="1540445"/>
            <a:ext cx="8103763" cy="195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b="1" sz="3200"/>
            </a:pPr>
            <a:r>
              <a:t>Galaxy</a:t>
            </a:r>
            <a:r>
              <a:rPr b="0"/>
              <a:t> is a </a:t>
            </a:r>
            <a:r>
              <a:t>free, open source</a:t>
            </a:r>
            <a:r>
              <a:rPr b="0"/>
              <a:t>, web-based platform for </a:t>
            </a:r>
            <a:r>
              <a:rPr b="0" i="1"/>
              <a:t>accessible, reproducible</a:t>
            </a:r>
            <a:r>
              <a:rPr b="0"/>
              <a:t>, and </a:t>
            </a:r>
            <a:r>
              <a:rPr b="0" i="1"/>
              <a:t>transparent</a:t>
            </a:r>
            <a:r>
              <a:rPr b="0"/>
              <a:t> computational biomedical research.</a:t>
            </a:r>
          </a:p>
        </p:txBody>
      </p:sp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16" y="205978"/>
            <a:ext cx="2430057" cy="65187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tangle 5"/>
          <p:cNvSpPr txBox="1"/>
          <p:nvPr/>
        </p:nvSpPr>
        <p:spPr>
          <a:xfrm>
            <a:off x="641316" y="3736990"/>
            <a:ext cx="8105886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0000FF"/>
                </a:solidFill>
              </a:defRPr>
            </a:pPr>
            <a:r>
              <a:t>Tutorials: </a:t>
            </a:r>
            <a:r>
              <a:rPr u="sng"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https://training.galaxyproject.org/training-material/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Which Galaxy?</a:t>
            </a:r>
          </a:p>
        </p:txBody>
      </p:sp>
      <p:sp>
        <p:nvSpPr>
          <p:cNvPr id="236" name="Content Placeholder 3"/>
          <p:cNvSpPr txBox="1"/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marL="250317" indent="-250317" defTabSz="333756">
              <a:lnSpc>
                <a:spcPct val="150000"/>
              </a:lnSpc>
              <a:spcBef>
                <a:spcPts val="500"/>
              </a:spcBef>
              <a:defRPr sz="2117"/>
            </a:pPr>
            <a:r>
              <a:t>Galaxy home: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http://galaxyproject.org/</a:t>
            </a:r>
          </a:p>
          <a:p>
            <a:pPr marL="250317" indent="-250317" defTabSz="333756">
              <a:lnSpc>
                <a:spcPct val="150000"/>
              </a:lnSpc>
              <a:spcBef>
                <a:spcPts val="500"/>
              </a:spcBef>
              <a:defRPr b="1" sz="2117"/>
            </a:pPr>
            <a:r>
              <a:t>Galaxy main public server</a:t>
            </a:r>
            <a:r>
              <a:rPr b="0"/>
              <a:t>: 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http://usegalaxy.org</a:t>
            </a:r>
          </a:p>
          <a:p>
            <a:pPr marL="250317" indent="-250317" defTabSz="333756">
              <a:lnSpc>
                <a:spcPct val="150000"/>
              </a:lnSpc>
              <a:spcBef>
                <a:spcPts val="500"/>
              </a:spcBef>
              <a:defRPr sz="2117"/>
            </a:pPr>
            <a:r>
              <a:t>Other public servers, cistrome for example: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https://galaxyproject.org/use/cistrome-analysis-pipeline/</a:t>
            </a:r>
          </a:p>
          <a:p>
            <a:pPr marL="250317" indent="-250317" defTabSz="333756">
              <a:lnSpc>
                <a:spcPct val="150000"/>
              </a:lnSpc>
              <a:spcBef>
                <a:spcPts val="500"/>
              </a:spcBef>
              <a:defRPr sz="2117"/>
            </a:pPr>
            <a:r>
              <a:t>Local Galaxy instance: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https://galaxyproject.org/admin/get-galaxy/</a:t>
            </a:r>
          </a:p>
          <a:p>
            <a:pPr lvl="1" marL="542353" indent="-208597" defTabSz="333756">
              <a:lnSpc>
                <a:spcPct val="150000"/>
              </a:lnSpc>
              <a:spcBef>
                <a:spcPts val="400"/>
              </a:spcBef>
              <a:defRPr sz="1825"/>
            </a:pPr>
            <a:r>
              <a:t>Galaxy toolshed: https://toolshed.g2.bx.psu.edu/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"/>
          <p:cNvSpPr txBox="1"/>
          <p:nvPr/>
        </p:nvSpPr>
        <p:spPr>
          <a:xfrm>
            <a:off x="-1187877" y="-94892"/>
            <a:ext cx="10424161" cy="1057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/>
            </a:pPr>
            <a:r>
              <a:t>Galaxy main web interface</a:t>
            </a:r>
            <a:endParaRPr sz="4400"/>
          </a:p>
          <a:p>
            <a:pPr algn="ctr">
              <a:defRPr sz="2800"/>
            </a:pPr>
            <a:r>
              <a:t>http://usegalaxy.org </a:t>
            </a:r>
          </a:p>
        </p:txBody>
      </p:sp>
      <p:pic>
        <p:nvPicPr>
          <p:cNvPr id="24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119" y="1076431"/>
            <a:ext cx="8494463" cy="384200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ctangle 3"/>
          <p:cNvSpPr/>
          <p:nvPr/>
        </p:nvSpPr>
        <p:spPr>
          <a:xfrm>
            <a:off x="311684" y="1067000"/>
            <a:ext cx="1986683" cy="388562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Rectangle 4"/>
          <p:cNvSpPr/>
          <p:nvPr/>
        </p:nvSpPr>
        <p:spPr>
          <a:xfrm>
            <a:off x="2375322" y="1068126"/>
            <a:ext cx="4525105" cy="388562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4" name="Rectangle 5"/>
          <p:cNvSpPr/>
          <p:nvPr/>
        </p:nvSpPr>
        <p:spPr>
          <a:xfrm>
            <a:off x="6975868" y="1069254"/>
            <a:ext cx="1875030" cy="388562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50" name="Folded Corner 6"/>
          <p:cNvGrpSpPr/>
          <p:nvPr/>
        </p:nvGrpSpPr>
        <p:grpSpPr>
          <a:xfrm>
            <a:off x="449995" y="2264883"/>
            <a:ext cx="1559170" cy="933682"/>
            <a:chOff x="0" y="0"/>
            <a:chExt cx="1559168" cy="933680"/>
          </a:xfrm>
        </p:grpSpPr>
        <p:grpSp>
          <p:nvGrpSpPr>
            <p:cNvPr id="248" name="Group"/>
            <p:cNvGrpSpPr/>
            <p:nvPr/>
          </p:nvGrpSpPr>
          <p:grpSpPr>
            <a:xfrm>
              <a:off x="-1" y="0"/>
              <a:ext cx="1559170" cy="933681"/>
              <a:chOff x="0" y="0"/>
              <a:chExt cx="1559168" cy="933680"/>
            </a:xfrm>
          </p:grpSpPr>
          <p:sp>
            <p:nvSpPr>
              <p:cNvPr id="245" name="Shape"/>
              <p:cNvSpPr/>
              <p:nvPr/>
            </p:nvSpPr>
            <p:spPr>
              <a:xfrm>
                <a:off x="-1" y="0"/>
                <a:ext cx="1559170" cy="9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944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6" name="Triangle"/>
              <p:cNvSpPr/>
              <p:nvPr/>
            </p:nvSpPr>
            <p:spPr>
              <a:xfrm>
                <a:off x="1403551" y="778063"/>
                <a:ext cx="155618" cy="155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7" name="Line"/>
              <p:cNvSpPr/>
              <p:nvPr/>
            </p:nvSpPr>
            <p:spPr>
              <a:xfrm>
                <a:off x="-1" y="0"/>
                <a:ext cx="1559170" cy="9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44" y="21600"/>
                    </a:moveTo>
                    <a:lnTo>
                      <a:pt x="19875" y="18720"/>
                    </a:lnTo>
                    <a:lnTo>
                      <a:pt x="21600" y="18000"/>
                    </a:lnTo>
                    <a:lnTo>
                      <a:pt x="19444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49" name="List of analysis tools"/>
            <p:cNvSpPr txBox="1"/>
            <p:nvPr/>
          </p:nvSpPr>
          <p:spPr>
            <a:xfrm>
              <a:off x="45719" y="80351"/>
              <a:ext cx="1467730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List of analysis tools </a:t>
              </a:r>
            </a:p>
          </p:txBody>
        </p:sp>
      </p:grpSp>
      <p:grpSp>
        <p:nvGrpSpPr>
          <p:cNvPr id="256" name="Folded Corner 7"/>
          <p:cNvGrpSpPr/>
          <p:nvPr/>
        </p:nvGrpSpPr>
        <p:grpSpPr>
          <a:xfrm>
            <a:off x="3507513" y="2262209"/>
            <a:ext cx="2252935" cy="1524620"/>
            <a:chOff x="0" y="0"/>
            <a:chExt cx="2252933" cy="1524618"/>
          </a:xfrm>
        </p:grpSpPr>
        <p:grpSp>
          <p:nvGrpSpPr>
            <p:cNvPr id="254" name="Group"/>
            <p:cNvGrpSpPr/>
            <p:nvPr/>
          </p:nvGrpSpPr>
          <p:grpSpPr>
            <a:xfrm>
              <a:off x="0" y="-1"/>
              <a:ext cx="2252935" cy="1524620"/>
              <a:chOff x="0" y="0"/>
              <a:chExt cx="2252934" cy="1524618"/>
            </a:xfrm>
          </p:grpSpPr>
          <p:sp>
            <p:nvSpPr>
              <p:cNvPr id="251" name="Shape"/>
              <p:cNvSpPr/>
              <p:nvPr/>
            </p:nvSpPr>
            <p:spPr>
              <a:xfrm>
                <a:off x="0" y="0"/>
                <a:ext cx="2252934" cy="1524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916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2" name="Triangle"/>
              <p:cNvSpPr/>
              <p:nvPr/>
            </p:nvSpPr>
            <p:spPr>
              <a:xfrm>
                <a:off x="1998826" y="1270510"/>
                <a:ext cx="254109" cy="25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3" name="Line"/>
              <p:cNvSpPr/>
              <p:nvPr/>
            </p:nvSpPr>
            <p:spPr>
              <a:xfrm>
                <a:off x="0" y="0"/>
                <a:ext cx="2252934" cy="1524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164" y="21600"/>
                    </a:moveTo>
                    <a:lnTo>
                      <a:pt x="19651" y="18720"/>
                    </a:lnTo>
                    <a:lnTo>
                      <a:pt x="21600" y="18000"/>
                    </a:lnTo>
                    <a:lnTo>
                      <a:pt x="19164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55" name="Display analysis result, file content and other information"/>
            <p:cNvSpPr txBox="1"/>
            <p:nvPr/>
          </p:nvSpPr>
          <p:spPr>
            <a:xfrm>
              <a:off x="45720" y="59874"/>
              <a:ext cx="2161495" cy="115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Display analysis result, file content and other information</a:t>
              </a:r>
            </a:p>
          </p:txBody>
        </p:sp>
      </p:grpSp>
      <p:grpSp>
        <p:nvGrpSpPr>
          <p:cNvPr id="262" name="Folded Corner 8"/>
          <p:cNvGrpSpPr/>
          <p:nvPr/>
        </p:nvGrpSpPr>
        <p:grpSpPr>
          <a:xfrm>
            <a:off x="7029188" y="2210528"/>
            <a:ext cx="1746265" cy="1308566"/>
            <a:chOff x="0" y="3739"/>
            <a:chExt cx="1746263" cy="1308564"/>
          </a:xfrm>
        </p:grpSpPr>
        <p:grpSp>
          <p:nvGrpSpPr>
            <p:cNvPr id="260" name="Group"/>
            <p:cNvGrpSpPr/>
            <p:nvPr/>
          </p:nvGrpSpPr>
          <p:grpSpPr>
            <a:xfrm>
              <a:off x="0" y="55421"/>
              <a:ext cx="1746264" cy="1256883"/>
              <a:chOff x="0" y="0"/>
              <a:chExt cx="1746263" cy="1256882"/>
            </a:xfrm>
          </p:grpSpPr>
          <p:sp>
            <p:nvSpPr>
              <p:cNvPr id="257" name="Shape"/>
              <p:cNvSpPr/>
              <p:nvPr/>
            </p:nvSpPr>
            <p:spPr>
              <a:xfrm>
                <a:off x="0" y="-1"/>
                <a:ext cx="1746264" cy="1256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1900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8" name="Triangle"/>
              <p:cNvSpPr/>
              <p:nvPr/>
            </p:nvSpPr>
            <p:spPr>
              <a:xfrm>
                <a:off x="1536778" y="1047397"/>
                <a:ext cx="209486" cy="209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9" name="Line"/>
              <p:cNvSpPr/>
              <p:nvPr/>
            </p:nvSpPr>
            <p:spPr>
              <a:xfrm>
                <a:off x="0" y="-1"/>
                <a:ext cx="1746264" cy="1256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09" y="21600"/>
                    </a:moveTo>
                    <a:lnTo>
                      <a:pt x="19527" y="18720"/>
                    </a:lnTo>
                    <a:lnTo>
                      <a:pt x="21600" y="18000"/>
                    </a:lnTo>
                    <a:lnTo>
                      <a:pt x="1900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61" name="Step-wise history of analysis and job status"/>
            <p:cNvSpPr txBox="1"/>
            <p:nvPr/>
          </p:nvSpPr>
          <p:spPr>
            <a:xfrm>
              <a:off x="45719" y="3739"/>
              <a:ext cx="1654825" cy="115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Step-wise history of analysis and job status</a:t>
              </a:r>
            </a:p>
          </p:txBody>
        </p:sp>
      </p:grpSp>
      <p:sp>
        <p:nvSpPr>
          <p:cNvPr id="263" name="Rectangle 9"/>
          <p:cNvSpPr/>
          <p:nvPr/>
        </p:nvSpPr>
        <p:spPr>
          <a:xfrm>
            <a:off x="2361235" y="1066999"/>
            <a:ext cx="4564338" cy="23577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4" name="Straight Arrow Connector 10"/>
          <p:cNvSpPr/>
          <p:nvPr/>
        </p:nvSpPr>
        <p:spPr>
          <a:xfrm flipV="1">
            <a:off x="6692989" y="736910"/>
            <a:ext cx="333175" cy="33234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270" name="Folded Corner 11"/>
          <p:cNvGrpSpPr/>
          <p:nvPr/>
        </p:nvGrpSpPr>
        <p:grpSpPr>
          <a:xfrm>
            <a:off x="7089033" y="422470"/>
            <a:ext cx="1156803" cy="350663"/>
            <a:chOff x="0" y="3739"/>
            <a:chExt cx="1156802" cy="350661"/>
          </a:xfrm>
        </p:grpSpPr>
        <p:grpSp>
          <p:nvGrpSpPr>
            <p:cNvPr id="268" name="Group"/>
            <p:cNvGrpSpPr/>
            <p:nvPr/>
          </p:nvGrpSpPr>
          <p:grpSpPr>
            <a:xfrm>
              <a:off x="0" y="72970"/>
              <a:ext cx="1156803" cy="254641"/>
              <a:chOff x="0" y="0"/>
              <a:chExt cx="1156802" cy="254640"/>
            </a:xfrm>
          </p:grpSpPr>
          <p:sp>
            <p:nvSpPr>
              <p:cNvPr id="265" name="Shape"/>
              <p:cNvSpPr/>
              <p:nvPr/>
            </p:nvSpPr>
            <p:spPr>
              <a:xfrm>
                <a:off x="-1" y="-1"/>
                <a:ext cx="1156804" cy="254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8000"/>
                    </a:lnTo>
                    <a:lnTo>
                      <a:pt x="2080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Triangle"/>
              <p:cNvSpPr/>
              <p:nvPr/>
            </p:nvSpPr>
            <p:spPr>
              <a:xfrm>
                <a:off x="1114361" y="212198"/>
                <a:ext cx="42442" cy="42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7" name="Line"/>
              <p:cNvSpPr/>
              <p:nvPr/>
            </p:nvSpPr>
            <p:spPr>
              <a:xfrm>
                <a:off x="-1" y="-1"/>
                <a:ext cx="1156804" cy="254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8" y="21600"/>
                    </a:moveTo>
                    <a:lnTo>
                      <a:pt x="20966" y="18720"/>
                    </a:lnTo>
                    <a:lnTo>
                      <a:pt x="21600" y="18000"/>
                    </a:lnTo>
                    <a:lnTo>
                      <a:pt x="20808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8000"/>
                    </a:lnTo>
                  </a:path>
                </a:pathLst>
              </a:custGeom>
              <a:noFill/>
              <a:ln w="9525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69" name="Menu bar"/>
            <p:cNvSpPr txBox="1"/>
            <p:nvPr/>
          </p:nvSpPr>
          <p:spPr>
            <a:xfrm>
              <a:off x="45719" y="3739"/>
              <a:ext cx="1065364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Menu bar </a:t>
              </a:r>
            </a:p>
          </p:txBody>
        </p:sp>
      </p:grpSp>
      <p:sp>
        <p:nvSpPr>
          <p:cNvPr id="271" name="Rectangle 12"/>
          <p:cNvSpPr/>
          <p:nvPr/>
        </p:nvSpPr>
        <p:spPr>
          <a:xfrm>
            <a:off x="6036535" y="973854"/>
            <a:ext cx="461525" cy="32892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2" name="Rectangle 14"/>
          <p:cNvSpPr/>
          <p:nvPr/>
        </p:nvSpPr>
        <p:spPr>
          <a:xfrm>
            <a:off x="4868178" y="1338880"/>
            <a:ext cx="2837209" cy="893587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Registering for an account greatly improves accessible features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2"/>
      <p:bldP build="whole" bldLvl="1" animBg="1" rev="0" advAuto="0" spid="264" grpId="7"/>
      <p:bldP build="whole" bldLvl="1" animBg="1" rev="0" advAuto="0" spid="270" grpId="8"/>
      <p:bldP build="whole" bldLvl="1" animBg="1" rev="0" advAuto="0" spid="263" grpId="6"/>
      <p:bldP build="whole" bldLvl="1" animBg="1" rev="0" advAuto="0" spid="244" grpId="4"/>
      <p:bldP build="whole" bldLvl="1" animBg="1" rev="0" advAuto="0" spid="256" grpId="3"/>
      <p:bldP build="whole" bldLvl="1" animBg="1" rev="0" advAuto="0" spid="272" grpId="9"/>
      <p:bldP build="whole" bldLvl="1" animBg="1" rev="0" advAuto="0" spid="271" grpId="10"/>
      <p:bldP build="whole" bldLvl="1" animBg="1" rev="0" advAuto="0" spid="262" grpId="5"/>
      <p:bldP build="whole" bldLvl="1" animBg="1" rev="0" advAuto="0" spid="25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