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60" r:id="rId3"/>
    <p:sldId id="261" r:id="rId4"/>
    <p:sldId id="262" r:id="rId5"/>
    <p:sldId id="259" r:id="rId6"/>
    <p:sldId id="258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3" r:id="rId15"/>
    <p:sldId id="272" r:id="rId16"/>
    <p:sldId id="271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FFFFCC"/>
    <a:srgbClr val="AFF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AAB38-6380-42AD-81CC-1761F94F8A0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3CFC-FF5B-490D-A9F7-C3BDAF3C6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14161E1-C131-4111-A171-71C1B111312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7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3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7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3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1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9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071-DD17-436D-A201-2163D1D9545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C9F5-EC89-4603-8541-D3A7833E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amtools.sourceforge.net/SAM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alaxyproject.org/" TargetMode="External"/><Relationship Id="rId2" Type="http://schemas.openxmlformats.org/officeDocument/2006/relationships/hyperlink" Target="https://usegalaxy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ilsonlab.org/public/presentations/CCM_data/CEBPA.fastq.g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NGS data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CCM Seminar series 11.26.2014</a:t>
            </a:r>
          </a:p>
          <a:p>
            <a:r>
              <a:rPr lang="en-US" dirty="0" smtClean="0"/>
              <a:t>Michael Liang: m.liang@mail.utoronto.ca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1981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000000"/>
                </a:solidFill>
                <a:latin typeface="Calibri"/>
              </a:rPr>
              <a:t>Alignment-output file</a:t>
            </a:r>
            <a:endParaRPr dirty="0"/>
          </a:p>
        </p:txBody>
      </p:sp>
      <p:sp>
        <p:nvSpPr>
          <p:cNvPr id="77" name="TextShape 2"/>
          <p:cNvSpPr txBox="1"/>
          <p:nvPr/>
        </p:nvSpPr>
        <p:spPr>
          <a:xfrm>
            <a:off x="1981200" y="1142640"/>
            <a:ext cx="7644960" cy="32052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SAM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(Sequence Alignment/Map format) file: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 marL="914400" lvl="1" indent="-457200">
              <a:buFont typeface="Courier New"/>
              <a:buChar char="o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a tab-delimited text file that contains aligned sequence data information (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human readable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)</a:t>
            </a:r>
            <a:endParaRPr sz="2000" dirty="0"/>
          </a:p>
          <a:p>
            <a:pPr marL="914400" lvl="1" indent="-457200">
              <a:buFont typeface="Courier New"/>
              <a:buChar char="o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Each alignment line has 11 fields contain information such as mapping position, mapping quality, segment sequence...</a:t>
            </a:r>
            <a:endParaRPr sz="2000" dirty="0"/>
          </a:p>
          <a:p>
            <a:pPr marL="914400" lvl="1" indent="-457200">
              <a:buFont typeface="Courier New"/>
              <a:buChar char="o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Detailed description of SAM file format: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Calibri"/>
                <a:hlinkClick r:id="rId3"/>
              </a:rPr>
              <a:t>http://samtools.sourceforge.net/SAM1.pdf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lvl="1"/>
            <a:endParaRPr sz="2400" dirty="0"/>
          </a:p>
        </p:txBody>
      </p:sp>
      <p:sp>
        <p:nvSpPr>
          <p:cNvPr id="2" name="Rectangle 1"/>
          <p:cNvSpPr/>
          <p:nvPr/>
        </p:nvSpPr>
        <p:spPr>
          <a:xfrm>
            <a:off x="1981200" y="4347882"/>
            <a:ext cx="8292354" cy="193899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NS500322:23:H0UM0AGXX:1:22305:20603:1636	0	chr1	93	0	61M	*	0	0	CCCTGTAGTTAAAATTGACTAAGTATTGGAAGGGGCCTATAGACCTTGAGTATTCTCAAGG	&lt;AAAAFAFFF7FFFFFFFFF.FFFAFFFFFFFFFFFFFFF.F.F)FFFFFFFF&lt;FAFFFFF	XT:A:R	NM:i:0	X0:i:2	X1:i:0	XM:i:0	XO:i:0	XG:i:0	MD:Z:61	XA:Z:chr7,-92852201,61M,0;</a:t>
            </a:r>
          </a:p>
          <a:p>
            <a:r>
              <a:rPr lang="en-US" sz="1200" dirty="0"/>
              <a:t>NS500322:23:H0UM0AGXX:1:13301:15368:13300	0	chr1	265	37	58M	*	0	0	AGTTATTTATTGGCCCTTCAATTTTCATTTTTATAACCTACTATTACCTTGCAAAAAA	7AAAAFFFFFFFFFFFFFFFFFFFFFFFFFFFFF&lt;&lt;FFFFFFFFFFFFFFFFFFFFFF	XT:A:U	NM:i:0	X0:i:1	X1:i:0	XM:i:0	XO:i:0	XG:i:0	MD:Z:58</a:t>
            </a:r>
          </a:p>
        </p:txBody>
      </p:sp>
    </p:spTree>
    <p:extLst>
      <p:ext uri="{BB962C8B-B14F-4D97-AF65-F5344CB8AC3E}">
        <p14:creationId xmlns:p14="http://schemas.microsoft.com/office/powerpoint/2010/main" val="16086155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NGS:  SAMTOOLS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NGS TOOLBOX BETA -&gt; NGS: SAM Tools</a:t>
            </a:r>
          </a:p>
          <a:p>
            <a:pPr lvl="1"/>
            <a:r>
              <a:rPr lang="en-US" dirty="0" smtClean="0"/>
              <a:t>Suite of tools for processing SAM files</a:t>
            </a:r>
          </a:p>
          <a:p>
            <a:pPr lvl="1"/>
            <a:r>
              <a:rPr lang="en-US" dirty="0" smtClean="0"/>
              <a:t>Capable of filtering based on quality, location, duplicates, etc.</a:t>
            </a:r>
          </a:p>
          <a:p>
            <a:pPr lvl="1"/>
            <a:r>
              <a:rPr lang="en-US" b="1" dirty="0" smtClean="0"/>
              <a:t>Can convert to BAM format (used by most analysis tools)</a:t>
            </a:r>
          </a:p>
          <a:p>
            <a:pPr lvl="1"/>
            <a:r>
              <a:rPr lang="en-US" b="1" dirty="0" smtClean="0"/>
              <a:t>SAM-to-BAM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 Workflow Recap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901" t="28213" r="18633" b="18478"/>
          <a:stretch/>
        </p:blipFill>
        <p:spPr>
          <a:xfrm>
            <a:off x="1545772" y="1295660"/>
            <a:ext cx="8485414" cy="54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Workflow and sharing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involved in processing can be extracted as generic workflow</a:t>
            </a:r>
          </a:p>
          <a:p>
            <a:r>
              <a:rPr lang="en-US" dirty="0" smtClean="0"/>
              <a:t>Workflows can be saved, modified, shared, etc.</a:t>
            </a:r>
          </a:p>
          <a:p>
            <a:r>
              <a:rPr lang="en-US" b="1" dirty="0" smtClean="0"/>
              <a:t>History -&gt; Options -&gt; Extract Workflow</a:t>
            </a:r>
          </a:p>
          <a:p>
            <a:endParaRPr lang="en-US" dirty="0"/>
          </a:p>
          <a:p>
            <a:r>
              <a:rPr lang="en-US" dirty="0" smtClean="0"/>
              <a:t>Full history including files and processing steps can be shared and loaded.</a:t>
            </a:r>
            <a:endParaRPr lang="en-US" dirty="0"/>
          </a:p>
          <a:p>
            <a:r>
              <a:rPr lang="en-US" b="1" dirty="0" smtClean="0"/>
              <a:t>History -&gt; Options -&gt; Share or Publish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62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ChIP-seq</a:t>
            </a:r>
            <a:r>
              <a:rPr lang="en-US" dirty="0" smtClean="0"/>
              <a:t> overview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9596" y="2181783"/>
            <a:ext cx="5579429" cy="3965575"/>
            <a:chOff x="5834287" y="792760"/>
            <a:chExt cx="4737593" cy="3448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3549" b="22334"/>
            <a:stretch/>
          </p:blipFill>
          <p:spPr>
            <a:xfrm>
              <a:off x="5834287" y="792760"/>
              <a:ext cx="3251315" cy="344822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765601" y="1839836"/>
              <a:ext cx="1806279" cy="5620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404040"/>
                  </a:solidFill>
                  <a:latin typeface="Calibri" panose="020F0502020204030204" pitchFamily="34" charset="0"/>
                </a:rPr>
                <a:t>Sequence and align to genome</a:t>
              </a:r>
              <a:endParaRPr lang="en-US" dirty="0">
                <a:solidFill>
                  <a:srgbClr val="404040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81621" r="898"/>
          <a:stretch/>
        </p:blipFill>
        <p:spPr>
          <a:xfrm>
            <a:off x="6096000" y="3873943"/>
            <a:ext cx="4884234" cy="185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463"/>
            <a:ext cx="822924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Alignment of </a:t>
            </a:r>
            <a:r>
              <a:rPr lang="en-US" dirty="0" err="1" smtClean="0">
                <a:latin typeface="Calibri"/>
                <a:cs typeface="Calibri"/>
              </a:rPr>
              <a:t>ChIP-seq</a:t>
            </a:r>
            <a:r>
              <a:rPr lang="en-US" dirty="0" smtClean="0">
                <a:latin typeface="Calibri"/>
                <a:cs typeface="Calibri"/>
              </a:rPr>
              <a:t> reads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2260638" y="1347519"/>
            <a:ext cx="7949802" cy="4881491"/>
            <a:chOff x="1292169" y="2185301"/>
            <a:chExt cx="6746148" cy="4142400"/>
          </a:xfrm>
        </p:grpSpPr>
        <p:grpSp>
          <p:nvGrpSpPr>
            <p:cNvPr id="7" name="Group 6"/>
            <p:cNvGrpSpPr/>
            <p:nvPr/>
          </p:nvGrpSpPr>
          <p:grpSpPr>
            <a:xfrm>
              <a:off x="1292169" y="2543710"/>
              <a:ext cx="3720464" cy="129810"/>
              <a:chOff x="1821743" y="2833385"/>
              <a:chExt cx="3720464" cy="12981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609612" y="4009905"/>
              <a:ext cx="3720463" cy="129810"/>
              <a:chOff x="2179411" y="4347053"/>
              <a:chExt cx="3720463" cy="1298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036078" y="4295740"/>
              <a:ext cx="3720463" cy="129810"/>
              <a:chOff x="2179411" y="4347053"/>
              <a:chExt cx="3720463" cy="12981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164797" y="4425550"/>
              <a:ext cx="3720463" cy="129810"/>
              <a:chOff x="2179411" y="4347053"/>
              <a:chExt cx="3720463" cy="12981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113246" y="3147381"/>
              <a:ext cx="3720463" cy="129810"/>
              <a:chOff x="2179411" y="4347053"/>
              <a:chExt cx="3720463" cy="12981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696511" y="2836449"/>
              <a:ext cx="3720464" cy="129810"/>
              <a:chOff x="1821743" y="2833385"/>
              <a:chExt cx="3720464" cy="12981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852011" y="2991915"/>
              <a:ext cx="3720464" cy="129810"/>
              <a:chOff x="1821743" y="2833385"/>
              <a:chExt cx="3720464" cy="12981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275376" y="3277191"/>
              <a:ext cx="3720464" cy="129810"/>
              <a:chOff x="1821743" y="2833385"/>
              <a:chExt cx="3720464" cy="12981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4317854" y="4562058"/>
              <a:ext cx="3720463" cy="1282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204420" y="4562058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50306" y="5763281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844511" y="3428058"/>
              <a:ext cx="3720463" cy="129810"/>
              <a:chOff x="2179411" y="4347053"/>
              <a:chExt cx="3720463" cy="1298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497440" y="2690745"/>
              <a:ext cx="3720463" cy="129810"/>
              <a:chOff x="2179411" y="4347053"/>
              <a:chExt cx="3720463" cy="1298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580176" y="3581991"/>
              <a:ext cx="3720464" cy="129810"/>
              <a:chOff x="1821743" y="2833385"/>
              <a:chExt cx="3720464" cy="12981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414073" y="3867267"/>
              <a:ext cx="3720464" cy="129810"/>
              <a:chOff x="1821743" y="2833385"/>
              <a:chExt cx="3720464" cy="12981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069235" y="3737457"/>
              <a:ext cx="3720463" cy="129810"/>
              <a:chOff x="2179411" y="4347053"/>
              <a:chExt cx="3720463" cy="12981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179411" y="4347053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65977" y="4347053"/>
                <a:ext cx="833897" cy="1298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752286" y="4143340"/>
              <a:ext cx="3720464" cy="129810"/>
              <a:chOff x="1821743" y="2833385"/>
              <a:chExt cx="3720464" cy="12981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1744" y="2834918"/>
                <a:ext cx="3720463" cy="1282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821743" y="2833385"/>
                <a:ext cx="833897" cy="129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4384006" y="2185301"/>
              <a:ext cx="311475" cy="2860574"/>
            </a:xfrm>
            <a:prstGeom prst="rect">
              <a:avLst/>
            </a:prstGeom>
            <a:solidFill>
              <a:schemeClr val="bg1">
                <a:lumMod val="75000"/>
                <a:alpha val="52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696511" y="5610302"/>
              <a:ext cx="606003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848911" y="5762702"/>
              <a:ext cx="606003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247970" y="5263954"/>
              <a:ext cx="575803" cy="67986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50306" y="4861209"/>
              <a:ext cx="2102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DNA binding protein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02706" y="5915681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255106" y="6068081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148025" y="6083983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83691" y="6197891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84203" y="5791422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36603" y="5943822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618769" y="5801773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71169" y="5954173"/>
              <a:ext cx="833897" cy="129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97125" y="5323503"/>
              <a:ext cx="833897" cy="1298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635380" y="5453313"/>
              <a:ext cx="833897" cy="1298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19582" y="5456370"/>
              <a:ext cx="833897" cy="1298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485685" y="5456370"/>
              <a:ext cx="833897" cy="1298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63228" y="5323503"/>
              <a:ext cx="833897" cy="1298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75715" y="5191292"/>
              <a:ext cx="833897" cy="1298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94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 into Galaxy: Shared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published datasets / histories</a:t>
            </a:r>
          </a:p>
          <a:p>
            <a:r>
              <a:rPr lang="en-US" b="1" dirty="0" smtClean="0"/>
              <a:t>Shared Data -&gt; Published Histories</a:t>
            </a:r>
          </a:p>
          <a:p>
            <a:endParaRPr lang="en-US" b="1" dirty="0" smtClean="0"/>
          </a:p>
          <a:p>
            <a:r>
              <a:rPr lang="en-US" b="1" dirty="0" smtClean="0"/>
              <a:t>Search for History name, </a:t>
            </a:r>
            <a:r>
              <a:rPr lang="en-US" b="1" dirty="0" err="1" smtClean="0"/>
              <a:t>ie</a:t>
            </a:r>
            <a:r>
              <a:rPr lang="en-US" b="1" dirty="0" smtClean="0"/>
              <a:t>. “</a:t>
            </a:r>
            <a:r>
              <a:rPr lang="en-US" b="1" dirty="0" err="1" smtClean="0"/>
              <a:t>ChIP-seq</a:t>
            </a:r>
            <a:r>
              <a:rPr lang="en-US" b="1" dirty="0" smtClean="0"/>
              <a:t> </a:t>
            </a:r>
            <a:r>
              <a:rPr lang="en-US" b="1" dirty="0"/>
              <a:t>sample (2: </a:t>
            </a:r>
            <a:r>
              <a:rPr lang="en-US" b="1" dirty="0" smtClean="0"/>
              <a:t>post-alignment)”</a:t>
            </a:r>
          </a:p>
          <a:p>
            <a:r>
              <a:rPr lang="en-US" b="1" dirty="0" smtClean="0"/>
              <a:t>Search for username, </a:t>
            </a:r>
            <a:r>
              <a:rPr lang="en-US" b="1" dirty="0" err="1" smtClean="0"/>
              <a:t>ie</a:t>
            </a:r>
            <a:r>
              <a:rPr lang="en-US" b="1" dirty="0" smtClean="0"/>
              <a:t>. “mimi31k”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9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NGS:  Peak Calling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NGS TOOLBOX BETA -&gt; NGS: Peak Calling</a:t>
            </a:r>
          </a:p>
          <a:p>
            <a:pPr lvl="1"/>
            <a:r>
              <a:rPr lang="en-US" dirty="0" smtClean="0"/>
              <a:t>Tools for identifying </a:t>
            </a:r>
            <a:r>
              <a:rPr lang="en-US" dirty="0" err="1" smtClean="0"/>
              <a:t>ChIP-seq</a:t>
            </a:r>
            <a:r>
              <a:rPr lang="en-US" dirty="0" smtClean="0"/>
              <a:t> Peaks</a:t>
            </a:r>
          </a:p>
          <a:p>
            <a:pPr lvl="1"/>
            <a:r>
              <a:rPr lang="en-US" b="1" dirty="0" smtClean="0"/>
              <a:t>MACS</a:t>
            </a:r>
            <a:endParaRPr lang="en-US" dirty="0"/>
          </a:p>
          <a:p>
            <a:pPr lvl="2"/>
            <a:r>
              <a:rPr lang="en-US" b="1" dirty="0" smtClean="0"/>
              <a:t>Accepts multiple TAG files (Bed, BAM, etc.)</a:t>
            </a:r>
          </a:p>
          <a:p>
            <a:pPr lvl="2"/>
            <a:r>
              <a:rPr lang="en-US" b="1" dirty="0" smtClean="0"/>
              <a:t>Control File helps reduce technical artifacts</a:t>
            </a:r>
          </a:p>
          <a:p>
            <a:pPr lvl="2"/>
            <a:r>
              <a:rPr lang="en-US" b="1" dirty="0" smtClean="0"/>
              <a:t>Check genome size, tag size</a:t>
            </a:r>
          </a:p>
        </p:txBody>
      </p:sp>
    </p:spTree>
    <p:extLst>
      <p:ext uri="{BB962C8B-B14F-4D97-AF65-F5344CB8AC3E}">
        <p14:creationId xmlns:p14="http://schemas.microsoft.com/office/powerpoint/2010/main" val="40863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Downstream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 -&gt; NGS TOOLBOX BETA -&gt; </a:t>
            </a:r>
            <a:r>
              <a:rPr lang="en-US" dirty="0" err="1" smtClean="0"/>
              <a:t>Bedtools</a:t>
            </a:r>
            <a:endParaRPr lang="en-US" dirty="0" smtClean="0"/>
          </a:p>
          <a:p>
            <a:pPr lvl="1"/>
            <a:r>
              <a:rPr lang="en-US" dirty="0" smtClean="0"/>
              <a:t>Tools for manipulating genomic intervals</a:t>
            </a:r>
          </a:p>
          <a:p>
            <a:pPr lvl="1"/>
            <a:r>
              <a:rPr lang="en-US" dirty="0" smtClean="0"/>
              <a:t>Overlapping peaks for multiple factors</a:t>
            </a:r>
          </a:p>
          <a:p>
            <a:pPr lvl="1"/>
            <a:r>
              <a:rPr lang="en-US" dirty="0" smtClean="0"/>
              <a:t>Intersect multiple sorted BED files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Filtering and sorting files</a:t>
            </a:r>
          </a:p>
          <a:p>
            <a:pPr lvl="1"/>
            <a:r>
              <a:rPr lang="en-US" dirty="0" smtClean="0"/>
              <a:t>Select rows in a file based on “rules”</a:t>
            </a:r>
          </a:p>
          <a:p>
            <a:pPr lvl="1"/>
            <a:r>
              <a:rPr lang="en-US" dirty="0" smtClean="0"/>
              <a:t>Find combinatorial binding versus singletons</a:t>
            </a:r>
          </a:p>
          <a:p>
            <a:endParaRPr lang="en-US" dirty="0" smtClean="0"/>
          </a:p>
          <a:p>
            <a:r>
              <a:rPr lang="en-US" dirty="0" smtClean="0"/>
              <a:t>Visualize in genome browser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0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data for other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to local drive</a:t>
            </a:r>
          </a:p>
          <a:p>
            <a:r>
              <a:rPr lang="en-US" dirty="0" smtClean="0"/>
              <a:t>Send to </a:t>
            </a:r>
            <a:r>
              <a:rPr lang="en-US" dirty="0" err="1" smtClean="0"/>
              <a:t>GenomeSpaces</a:t>
            </a:r>
            <a:endParaRPr lang="en-US" dirty="0" smtClean="0"/>
          </a:p>
          <a:p>
            <a:r>
              <a:rPr lang="en-US" dirty="0" smtClean="0"/>
              <a:t>Load from </a:t>
            </a:r>
            <a:r>
              <a:rPr lang="en-US" dirty="0" err="1" smtClean="0"/>
              <a:t>GenomeSpaces</a:t>
            </a:r>
            <a:r>
              <a:rPr lang="en-US" dirty="0" smtClean="0"/>
              <a:t> into other Galaxy servers</a:t>
            </a:r>
          </a:p>
        </p:txBody>
      </p:sp>
    </p:spTree>
    <p:extLst>
      <p:ext uri="{BB962C8B-B14F-4D97-AF65-F5344CB8AC3E}">
        <p14:creationId xmlns:p14="http://schemas.microsoft.com/office/powerpoint/2010/main" val="32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galaxy</a:t>
            </a:r>
          </a:p>
          <a:p>
            <a:r>
              <a:rPr lang="en-US" dirty="0" smtClean="0"/>
              <a:t>Aligning raw NGS data in Galaxy</a:t>
            </a:r>
          </a:p>
          <a:p>
            <a:r>
              <a:rPr lang="en-US" dirty="0" smtClean="0"/>
              <a:t>Peak calling with MACs</a:t>
            </a:r>
          </a:p>
          <a:p>
            <a:r>
              <a:rPr lang="en-US" dirty="0" smtClean="0"/>
              <a:t>Basic operations with genomic intervals (peaks)</a:t>
            </a:r>
          </a:p>
          <a:p>
            <a:r>
              <a:rPr lang="en-US" dirty="0" smtClean="0"/>
              <a:t>Viewing results in UCSC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Galaxy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Galaxy</a:t>
            </a:r>
            <a:r>
              <a:rPr lang="en-US" dirty="0"/>
              <a:t> is an open, web-based platform for </a:t>
            </a:r>
            <a:r>
              <a:rPr lang="en-US" i="1" dirty="0"/>
              <a:t>accessible, reproducible</a:t>
            </a:r>
            <a:r>
              <a:rPr lang="en-US" dirty="0"/>
              <a:t>, and </a:t>
            </a:r>
            <a:r>
              <a:rPr lang="en-US" i="1" dirty="0"/>
              <a:t>transparent</a:t>
            </a:r>
            <a:r>
              <a:rPr lang="en-US" dirty="0"/>
              <a:t> computational biomedical research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Accessible</a:t>
            </a:r>
            <a:r>
              <a:rPr lang="en-US" b="1" dirty="0"/>
              <a:t>:</a:t>
            </a:r>
            <a:r>
              <a:rPr lang="en-US" dirty="0"/>
              <a:t> Users without programming experience can easily specify parameters and run tools and workflows.</a:t>
            </a:r>
          </a:p>
          <a:p>
            <a:r>
              <a:rPr lang="en-US" b="1" dirty="0"/>
              <a:t>Reproducible:</a:t>
            </a:r>
            <a:r>
              <a:rPr lang="en-US" dirty="0"/>
              <a:t> Galaxy captures information so that any user can repeat and understand a complete computational analysis.</a:t>
            </a:r>
          </a:p>
          <a:p>
            <a:r>
              <a:rPr lang="en-US" b="1" dirty="0"/>
              <a:t>Transparent:</a:t>
            </a:r>
            <a:r>
              <a:rPr lang="en-US" dirty="0"/>
              <a:t> Users share and publish analyses via the web and create Pages, interactive, web-based documents that describe a complete analysis.</a:t>
            </a:r>
          </a:p>
          <a:p>
            <a:endParaRPr lang="en-US" dirty="0"/>
          </a:p>
        </p:txBody>
      </p:sp>
      <p:pic>
        <p:nvPicPr>
          <p:cNvPr id="1026" name="Picture 2" descr="Galax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48481"/>
            <a:ext cx="436245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8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Galaxy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portal: </a:t>
            </a:r>
            <a:r>
              <a:rPr lang="en-US" dirty="0" smtClean="0">
                <a:hlinkClick r:id="rId2"/>
              </a:rPr>
              <a:t>https://usegalaxy.org/</a:t>
            </a:r>
            <a:endParaRPr lang="en-US" dirty="0" smtClean="0"/>
          </a:p>
          <a:p>
            <a:r>
              <a:rPr lang="en-US" dirty="0" smtClean="0"/>
              <a:t>Wiki: </a:t>
            </a:r>
            <a:r>
              <a:rPr lang="en-US" dirty="0" smtClean="0">
                <a:hlinkClick r:id="rId3"/>
              </a:rPr>
              <a:t>https://wiki.galaxyproject.org/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Registering for an account greatly improves accessible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Importing data into Galaxy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Get Data</a:t>
            </a:r>
          </a:p>
          <a:p>
            <a:pPr lvl="1"/>
            <a:r>
              <a:rPr lang="en-US" dirty="0" smtClean="0"/>
              <a:t>Upload File</a:t>
            </a:r>
          </a:p>
          <a:p>
            <a:pPr lvl="2"/>
            <a:r>
              <a:rPr lang="en-US" dirty="0" smtClean="0"/>
              <a:t>Local upload</a:t>
            </a:r>
          </a:p>
          <a:p>
            <a:pPr lvl="2"/>
            <a:r>
              <a:rPr lang="en-US" dirty="0" smtClean="0"/>
              <a:t>Link through URL</a:t>
            </a:r>
          </a:p>
          <a:p>
            <a:pPr lvl="1"/>
            <a:r>
              <a:rPr lang="en-US" dirty="0" err="1" smtClean="0"/>
              <a:t>GenomeSpace</a:t>
            </a:r>
            <a:endParaRPr lang="en-US" dirty="0" smtClean="0"/>
          </a:p>
          <a:p>
            <a:pPr lvl="1"/>
            <a:r>
              <a:rPr lang="en-US" dirty="0" smtClean="0"/>
              <a:t>Other online resources</a:t>
            </a:r>
          </a:p>
          <a:p>
            <a:r>
              <a:rPr lang="en-US" dirty="0" smtClean="0"/>
              <a:t>Import History</a:t>
            </a:r>
          </a:p>
          <a:p>
            <a:pPr lvl="1"/>
            <a:r>
              <a:rPr lang="en-US" dirty="0" smtClean="0"/>
              <a:t>Saved or shared Galaxy session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892630" y="5111571"/>
            <a:ext cx="10461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http://wilsonlab.org/public/presentations/CCM_data/CEBPA.fastq.gz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4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Job status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1136" t="11261" b="45780"/>
          <a:stretch/>
        </p:blipFill>
        <p:spPr>
          <a:xfrm>
            <a:off x="2057400" y="1690687"/>
            <a:ext cx="3309257" cy="49204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0" y="2289388"/>
            <a:ext cx="326114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EEEEE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QUEUED</a:t>
            </a:r>
          </a:p>
          <a:p>
            <a:pPr algn="ctr"/>
            <a:r>
              <a:rPr lang="en-US" sz="5400" dirty="0" smtClean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RUNNING</a:t>
            </a:r>
          </a:p>
          <a:p>
            <a:pPr algn="ctr"/>
            <a:r>
              <a:rPr lang="en-US" sz="5400" dirty="0" smtClean="0">
                <a:ln w="0"/>
                <a:solidFill>
                  <a:srgbClr val="AFF1A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COMPLETE</a:t>
            </a:r>
            <a:endParaRPr lang="en-US" sz="5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FAILED</a:t>
            </a:r>
          </a:p>
        </p:txBody>
      </p:sp>
    </p:spTree>
    <p:extLst>
      <p:ext uri="{BB962C8B-B14F-4D97-AF65-F5344CB8AC3E}">
        <p14:creationId xmlns:p14="http://schemas.microsoft.com/office/powerpoint/2010/main" val="18849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000000"/>
                </a:solidFill>
                <a:latin typeface="Calibri"/>
              </a:rPr>
              <a:t>Raw sequencing data</a:t>
            </a:r>
            <a:endParaRPr sz="4000" dirty="0"/>
          </a:p>
        </p:txBody>
      </p:sp>
      <p:sp>
        <p:nvSpPr>
          <p:cNvPr id="69" name="TextShape 2"/>
          <p:cNvSpPr txBox="1"/>
          <p:nvPr/>
        </p:nvSpPr>
        <p:spPr>
          <a:xfrm>
            <a:off x="1616528" y="1581716"/>
            <a:ext cx="8958583" cy="1374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b="1" dirty="0" err="1">
                <a:solidFill>
                  <a:srgbClr val="000000"/>
                </a:solidFill>
                <a:latin typeface="Calibri"/>
              </a:rPr>
              <a:t>Fastq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file format</a:t>
            </a:r>
            <a:endParaRPr sz="2400" dirty="0"/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Text files encode both nucleotide as well as ‘quality information’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</p:txBody>
      </p:sp>
      <p:sp>
        <p:nvSpPr>
          <p:cNvPr id="70" name="CustomShape 3"/>
          <p:cNvSpPr/>
          <p:nvPr/>
        </p:nvSpPr>
        <p:spPr>
          <a:xfrm>
            <a:off x="1981199" y="3288697"/>
            <a:ext cx="8229240" cy="2524274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@HWI-ST600:248:C1271ACXX:7:1101:1410:2127 1:N:0:TGACCA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TAATCGCTAAAATCAAAACGAAATGCTGCTTCTTACAGCAGCCTCCTTAG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B@@DDFFFGHHGHE@FIIGEHIFCHGIJIHIHHIEGIEHIIJIIHHIIIE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alibri"/>
              </a:rPr>
              <a:t>@HWI-ST600:248:C1271ACXX:7:1101:1508:2105 1:N:0:TGACCA</a:t>
            </a:r>
            <a:endParaRPr dirty="0"/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alibri"/>
              </a:rPr>
              <a:t>GGTTGTCCACTCATAAGATGTGACCTGGCTCTTAGAGGAACTTTACAAAT</a:t>
            </a:r>
            <a:endParaRPr dirty="0"/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alibri"/>
              </a:rPr>
              <a:t>+</a:t>
            </a:r>
            <a:endParaRPr dirty="0"/>
          </a:p>
          <a:p>
            <a:pPr>
              <a:lnSpc>
                <a:spcPct val="100000"/>
              </a:lnSpc>
            </a:pPr>
            <a:r>
              <a:rPr lang="en-CA" dirty="0">
                <a:solidFill>
                  <a:srgbClr val="000000"/>
                </a:solidFill>
                <a:latin typeface="Calibri"/>
              </a:rPr>
              <a:t>?@:?AABDFFFHDGEGGIIIAECHCHHHH@FHIEF*?F9FDBFH&lt;DGIII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771890"/>
            <a:ext cx="224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of a </a:t>
            </a:r>
            <a:r>
              <a:rPr lang="en-US" dirty="0" err="1"/>
              <a:t>fastq</a:t>
            </a:r>
            <a:r>
              <a:rPr lang="en-US" dirty="0"/>
              <a:t>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3538" y="4471319"/>
            <a:ext cx="6785037" cy="12466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Line1: begin with @, sequence identifier</a:t>
            </a:r>
          </a:p>
          <a:p>
            <a:r>
              <a:rPr lang="en-US" dirty="0">
                <a:solidFill>
                  <a:srgbClr val="FF0000"/>
                </a:solidFill>
              </a:rPr>
              <a:t>Line2: raw sequence letters</a:t>
            </a:r>
          </a:p>
          <a:p>
            <a:r>
              <a:rPr lang="en-US" dirty="0">
                <a:solidFill>
                  <a:srgbClr val="FF0000"/>
                </a:solidFill>
              </a:rPr>
              <a:t>Line3: same information as line1</a:t>
            </a:r>
          </a:p>
          <a:p>
            <a:r>
              <a:rPr lang="en-US" dirty="0">
                <a:solidFill>
                  <a:srgbClr val="FF0000"/>
                </a:solidFill>
              </a:rPr>
              <a:t>Line4: quality values for the sequence in line2</a:t>
            </a:r>
          </a:p>
        </p:txBody>
      </p:sp>
    </p:spTree>
    <p:extLst>
      <p:ext uri="{BB962C8B-B14F-4D97-AF65-F5344CB8AC3E}">
        <p14:creationId xmlns:p14="http://schemas.microsoft.com/office/powerpoint/2010/main" val="18309240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NGS: QC and FASTQ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NGS TOOLBOX BETA -&gt; NGS: QC and Manipulation</a:t>
            </a:r>
          </a:p>
          <a:p>
            <a:endParaRPr lang="en-US" dirty="0"/>
          </a:p>
          <a:p>
            <a:r>
              <a:rPr lang="en-US" b="1" dirty="0" smtClean="0"/>
              <a:t>FASTQC: </a:t>
            </a:r>
            <a:r>
              <a:rPr lang="en-US" dirty="0" smtClean="0"/>
              <a:t>Perform basic quality checks on data</a:t>
            </a:r>
          </a:p>
          <a:p>
            <a:r>
              <a:rPr lang="en-US" b="1" dirty="0" smtClean="0"/>
              <a:t>FASTQ GROOMER: </a:t>
            </a:r>
            <a:r>
              <a:rPr lang="en-US" dirty="0" smtClean="0"/>
              <a:t>“Groom” FASTQ file to correct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NGS: 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-&gt; NGS TOOLBOX BETA -&gt; NGS: Mapping</a:t>
            </a:r>
          </a:p>
          <a:p>
            <a:pPr lvl="1"/>
            <a:r>
              <a:rPr lang="en-US" dirty="0" smtClean="0"/>
              <a:t>Utilities to map raw reads to reference genomes</a:t>
            </a:r>
          </a:p>
          <a:p>
            <a:pPr lvl="1"/>
            <a:r>
              <a:rPr lang="en-US" dirty="0" smtClean="0"/>
              <a:t>BWA and Bowtie most commonly used</a:t>
            </a:r>
          </a:p>
          <a:p>
            <a:pPr lvl="1"/>
            <a:r>
              <a:rPr lang="en-US" dirty="0" smtClean="0"/>
              <a:t>Input FASTQ -&gt; Output SAM/BAM</a:t>
            </a:r>
          </a:p>
          <a:p>
            <a:pPr lvl="1"/>
            <a:r>
              <a:rPr lang="en-US" b="1" dirty="0" smtClean="0"/>
              <a:t>NB:</a:t>
            </a:r>
            <a:r>
              <a:rPr lang="en-US" dirty="0" smtClean="0"/>
              <a:t> Make sure reference genomes are consistent! (hg19)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566</Words>
  <Application>Microsoft Office PowerPoint</Application>
  <PresentationFormat>Widescreen</PresentationFormat>
  <Paragraphs>119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NGS data analysis</vt:lpstr>
      <vt:lpstr>Overview</vt:lpstr>
      <vt:lpstr>Introduction to Galaxy</vt:lpstr>
      <vt:lpstr>Accessing Galaxy</vt:lpstr>
      <vt:lpstr>Importing data into Galaxy</vt:lpstr>
      <vt:lpstr>History and Job status</vt:lpstr>
      <vt:lpstr>PowerPoint Presentation</vt:lpstr>
      <vt:lpstr>NGS: QC and FASTQ manipulation</vt:lpstr>
      <vt:lpstr>NGS:  MAPPING</vt:lpstr>
      <vt:lpstr>PowerPoint Presentation</vt:lpstr>
      <vt:lpstr>NGS:  SAMTOOLS</vt:lpstr>
      <vt:lpstr>NGS Workflow Recap</vt:lpstr>
      <vt:lpstr>Extracting Workflow and sharing history</vt:lpstr>
      <vt:lpstr>ChIP-seq overview</vt:lpstr>
      <vt:lpstr>Alignment of ChIP-seq reads</vt:lpstr>
      <vt:lpstr>Importing data into Galaxy: Shared Data</vt:lpstr>
      <vt:lpstr>NGS:  Peak Calling</vt:lpstr>
      <vt:lpstr>Downstream analyses</vt:lpstr>
      <vt:lpstr>Exporting data for other analyses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 data analysis</dc:title>
  <dc:creator>Michael Liang</dc:creator>
  <cp:lastModifiedBy>Michael Liang</cp:lastModifiedBy>
  <cp:revision>34</cp:revision>
  <dcterms:created xsi:type="dcterms:W3CDTF">2014-11-25T19:45:02Z</dcterms:created>
  <dcterms:modified xsi:type="dcterms:W3CDTF">2014-11-27T01:56:52Z</dcterms:modified>
</cp:coreProperties>
</file>