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79" r:id="rId2"/>
    <p:sldId id="260" r:id="rId3"/>
    <p:sldId id="261" r:id="rId4"/>
    <p:sldId id="262" r:id="rId5"/>
    <p:sldId id="259" r:id="rId6"/>
    <p:sldId id="258" r:id="rId7"/>
    <p:sldId id="264" r:id="rId8"/>
    <p:sldId id="265" r:id="rId9"/>
    <p:sldId id="266" r:id="rId10"/>
    <p:sldId id="268" r:id="rId11"/>
    <p:sldId id="267" r:id="rId12"/>
    <p:sldId id="269" r:id="rId13"/>
    <p:sldId id="270" r:id="rId14"/>
    <p:sldId id="273" r:id="rId15"/>
    <p:sldId id="272" r:id="rId16"/>
    <p:sldId id="271" r:id="rId17"/>
    <p:sldId id="274" r:id="rId18"/>
    <p:sldId id="275" r:id="rId19"/>
    <p:sldId id="276" r:id="rId2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EEEEE"/>
    <a:srgbClr val="FFFFCC"/>
    <a:srgbClr val="AFF1A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88" d="100"/>
          <a:sy n="88" d="100"/>
        </p:scale>
        <p:origin x="57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61AAB38-6380-42AD-81CC-1761F94F8A06}" type="datetimeFigureOut">
              <a:rPr lang="en-US" smtClean="0"/>
              <a:t>11/26/2014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993CFC-FF5B-490D-A9F7-C3BDAF3C69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28506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/>
            <a:fld id="{114161E1-C131-4111-A171-71C1B1113121}" type="slidenum">
              <a:rPr lang="en-CA" smtClean="0"/>
              <a:t>10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5497811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72071-DD17-436D-A201-2163D1D95459}" type="datetimeFigureOut">
              <a:rPr lang="en-US" smtClean="0"/>
              <a:t>11/26/2014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AC9F5-EC89-4603-8541-D3A7833E57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90341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72071-DD17-436D-A201-2163D1D95459}" type="datetimeFigureOut">
              <a:rPr lang="en-US" smtClean="0"/>
              <a:t>11/26/2014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AC9F5-EC89-4603-8541-D3A7833E57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4181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72071-DD17-436D-A201-2163D1D95459}" type="datetimeFigureOut">
              <a:rPr lang="en-US" smtClean="0"/>
              <a:t>11/26/2014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AC9F5-EC89-4603-8541-D3A7833E57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02219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72071-DD17-436D-A201-2163D1D95459}" type="datetimeFigureOut">
              <a:rPr lang="en-US" smtClean="0"/>
              <a:t>11/26/2014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AC9F5-EC89-4603-8541-D3A7833E57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77758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72071-DD17-436D-A201-2163D1D95459}" type="datetimeFigureOut">
              <a:rPr lang="en-US" smtClean="0"/>
              <a:t>11/26/2014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AC9F5-EC89-4603-8541-D3A7833E57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23388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72071-DD17-436D-A201-2163D1D95459}" type="datetimeFigureOut">
              <a:rPr lang="en-US" smtClean="0"/>
              <a:t>11/26/2014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AC9F5-EC89-4603-8541-D3A7833E57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91312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72071-DD17-436D-A201-2163D1D95459}" type="datetimeFigureOut">
              <a:rPr lang="en-US" smtClean="0"/>
              <a:t>11/26/2014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AC9F5-EC89-4603-8541-D3A7833E57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90607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72071-DD17-436D-A201-2163D1D95459}" type="datetimeFigureOut">
              <a:rPr lang="en-US" smtClean="0"/>
              <a:t>11/26/2014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AC9F5-EC89-4603-8541-D3A7833E57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5795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72071-DD17-436D-A201-2163D1D95459}" type="datetimeFigureOut">
              <a:rPr lang="en-US" smtClean="0"/>
              <a:t>11/26/2014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AC9F5-EC89-4603-8541-D3A7833E57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86485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72071-DD17-436D-A201-2163D1D95459}" type="datetimeFigureOut">
              <a:rPr lang="en-US" smtClean="0"/>
              <a:t>11/26/2014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AC9F5-EC89-4603-8541-D3A7833E57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54145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72071-DD17-436D-A201-2163D1D95459}" type="datetimeFigureOut">
              <a:rPr lang="en-US" smtClean="0"/>
              <a:t>11/26/2014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AC9F5-EC89-4603-8541-D3A7833E57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46980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372071-DD17-436D-A201-2163D1D95459}" type="datetimeFigureOut">
              <a:rPr lang="en-US" smtClean="0"/>
              <a:t>11/26/2014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1AC9F5-EC89-4603-8541-D3A7833E57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23098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samtools.sourceforge.net/SAM1.pdf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iki.galaxyproject.org/" TargetMode="External"/><Relationship Id="rId2" Type="http://schemas.openxmlformats.org/officeDocument/2006/relationships/hyperlink" Target="https://usegalaxy.org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ilsonlab.org/public/presentations/CCM_data/CEBPA.fastq.gz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NGS data analysis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CCM Seminar series 11.26.2014</a:t>
            </a:r>
          </a:p>
          <a:p>
            <a:r>
              <a:rPr lang="en-US" dirty="0" smtClean="0"/>
              <a:t>Michael Liang: m.liang@mail.utoronto.ca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3579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TextShape 1"/>
          <p:cNvSpPr txBox="1"/>
          <p:nvPr/>
        </p:nvSpPr>
        <p:spPr>
          <a:xfrm>
            <a:off x="1981200" y="0"/>
            <a:ext cx="8229240" cy="1142640"/>
          </a:xfrm>
          <a:prstGeom prst="rect">
            <a:avLst/>
          </a:prstGeom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en-US" sz="4000" dirty="0">
                <a:solidFill>
                  <a:srgbClr val="000000"/>
                </a:solidFill>
                <a:latin typeface="Calibri"/>
              </a:rPr>
              <a:t>Alignment-output file</a:t>
            </a:r>
            <a:endParaRPr dirty="0"/>
          </a:p>
        </p:txBody>
      </p:sp>
      <p:sp>
        <p:nvSpPr>
          <p:cNvPr id="77" name="TextShape 2"/>
          <p:cNvSpPr txBox="1"/>
          <p:nvPr/>
        </p:nvSpPr>
        <p:spPr>
          <a:xfrm>
            <a:off x="1981200" y="1142640"/>
            <a:ext cx="7644960" cy="3205242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2400" b="1" dirty="0">
                <a:solidFill>
                  <a:srgbClr val="000000"/>
                </a:solidFill>
                <a:latin typeface="Calibri"/>
              </a:rPr>
              <a:t>SAM</a:t>
            </a:r>
            <a:r>
              <a:rPr lang="en-US" sz="2400" dirty="0">
                <a:solidFill>
                  <a:srgbClr val="000000"/>
                </a:solidFill>
                <a:latin typeface="Calibri"/>
              </a:rPr>
              <a:t>(Sequence Alignment/Map format) file: </a:t>
            </a:r>
          </a:p>
          <a:p>
            <a:pPr>
              <a:lnSpc>
                <a:spcPct val="100000"/>
              </a:lnSpc>
              <a:buFont typeface="Arial"/>
              <a:buChar char="•"/>
            </a:pPr>
            <a:endParaRPr sz="2400" dirty="0"/>
          </a:p>
          <a:p>
            <a:pPr marL="914400" lvl="1" indent="-457200">
              <a:buFont typeface="Courier New"/>
              <a:buChar char="o"/>
            </a:pPr>
            <a:r>
              <a:rPr lang="en-US" sz="2000" dirty="0">
                <a:solidFill>
                  <a:srgbClr val="000000"/>
                </a:solidFill>
                <a:latin typeface="Calibri"/>
              </a:rPr>
              <a:t>a tab-delimited text file that contains aligned sequence data information (</a:t>
            </a:r>
            <a:r>
              <a:rPr lang="en-US" sz="2000" dirty="0">
                <a:solidFill>
                  <a:srgbClr val="FF0000"/>
                </a:solidFill>
                <a:latin typeface="Calibri"/>
              </a:rPr>
              <a:t>human readable</a:t>
            </a:r>
            <a:r>
              <a:rPr lang="en-US" sz="2000" dirty="0">
                <a:solidFill>
                  <a:srgbClr val="000000"/>
                </a:solidFill>
                <a:latin typeface="Calibri"/>
              </a:rPr>
              <a:t>)</a:t>
            </a:r>
            <a:endParaRPr sz="2000" dirty="0"/>
          </a:p>
          <a:p>
            <a:pPr marL="914400" lvl="1" indent="-457200">
              <a:buFont typeface="Courier New"/>
              <a:buChar char="o"/>
            </a:pPr>
            <a:r>
              <a:rPr lang="en-US" sz="2000" dirty="0">
                <a:solidFill>
                  <a:srgbClr val="000000"/>
                </a:solidFill>
                <a:latin typeface="Calibri"/>
              </a:rPr>
              <a:t>Each alignment line has 11 fields contain information such as mapping position, mapping quality, segment sequence...</a:t>
            </a:r>
            <a:endParaRPr sz="2000" dirty="0"/>
          </a:p>
          <a:p>
            <a:pPr marL="914400" lvl="1" indent="-457200">
              <a:buFont typeface="Courier New"/>
              <a:buChar char="o"/>
            </a:pPr>
            <a:r>
              <a:rPr lang="en-US" sz="2000" dirty="0">
                <a:solidFill>
                  <a:srgbClr val="000000"/>
                </a:solidFill>
                <a:latin typeface="Calibri"/>
              </a:rPr>
              <a:t>Detailed description of SAM file format:</a:t>
            </a:r>
          </a:p>
          <a:p>
            <a:pPr lvl="1"/>
            <a:r>
              <a:rPr lang="en-US" sz="2000" dirty="0">
                <a:solidFill>
                  <a:srgbClr val="000000"/>
                </a:solidFill>
                <a:latin typeface="Calibri"/>
              </a:rPr>
              <a:t>      </a:t>
            </a:r>
            <a:r>
              <a:rPr lang="en-US" sz="2000" dirty="0">
                <a:solidFill>
                  <a:srgbClr val="000000"/>
                </a:solidFill>
                <a:latin typeface="Calibri"/>
                <a:hlinkClick r:id="rId3"/>
              </a:rPr>
              <a:t>http://samtools.sourceforge.net/SAM1.pdf</a:t>
            </a:r>
            <a:endParaRPr lang="en-US" sz="2000" dirty="0">
              <a:solidFill>
                <a:srgbClr val="000000"/>
              </a:solidFill>
              <a:latin typeface="Calibri"/>
            </a:endParaRPr>
          </a:p>
          <a:p>
            <a:pPr lvl="1"/>
            <a:endParaRPr sz="2400" dirty="0"/>
          </a:p>
        </p:txBody>
      </p:sp>
      <p:sp>
        <p:nvSpPr>
          <p:cNvPr id="2" name="Rectangle 1"/>
          <p:cNvSpPr/>
          <p:nvPr/>
        </p:nvSpPr>
        <p:spPr>
          <a:xfrm>
            <a:off x="1981200" y="4347882"/>
            <a:ext cx="8292354" cy="1938992"/>
          </a:xfrm>
          <a:prstGeom prst="rect">
            <a:avLst/>
          </a:prstGeom>
          <a:ln>
            <a:solidFill>
              <a:srgbClr val="000000"/>
            </a:solidFill>
          </a:ln>
        </p:spPr>
        <p:txBody>
          <a:bodyPr wrap="square">
            <a:spAutoFit/>
          </a:bodyPr>
          <a:lstStyle/>
          <a:p>
            <a:r>
              <a:rPr lang="en-US" sz="1200" dirty="0"/>
              <a:t>NS500322:23:H0UM0AGXX:1:22305:20603:1636	0	chr1	93	0	61M	*	0	0	CCCTGTAGTTAAAATTGACTAAGTATTGGAAGGGGCCTATAGACCTTGAGTATTCTCAAGG	&lt;AAAAFAFFF7FFFFFFFFF.FFFAFFFFFFFFFFFFFFF.F.F)FFFFFFFF&lt;FAFFFFF	XT:A:R	NM:i:0	X0:i:2	X1:i:0	XM:i:0	XO:i:0	XG:i:0	MD:Z:61	XA:Z:chr7,-92852201,61M,0;</a:t>
            </a:r>
          </a:p>
          <a:p>
            <a:r>
              <a:rPr lang="en-US" sz="1200" dirty="0"/>
              <a:t>NS500322:23:H0UM0AGXX:1:13301:15368:13300	0	chr1	265	37	58M	*	0	0	AGTTATTTATTGGCCCTTCAATTTTCATTTTTATAACCTACTATTACCTTGCAAAAAA	7AAAAFFFFFFFFFFFFFFFFFFFFFFFFFFFFF&lt;&lt;FFFFFFFFFFFFFFFFFFFFFF	XT:A:U	NM:i:0	X0:i:1	X1:i:0	XM:i:0	XO:i:0	XG:i:0	MD:Z:58</a:t>
            </a:r>
          </a:p>
        </p:txBody>
      </p:sp>
    </p:spTree>
    <p:extLst>
      <p:ext uri="{BB962C8B-B14F-4D97-AF65-F5344CB8AC3E}">
        <p14:creationId xmlns:p14="http://schemas.microsoft.com/office/powerpoint/2010/main" val="1608615529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>
                <p:childTnLst>
                  <p:par>
                    <p:cTn id="3"/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NGS:  SAMTOOLS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Tools -&gt; NGS TOOLBOX BETA -&gt; NGS: SAM Tools</a:t>
            </a:r>
          </a:p>
          <a:p>
            <a:pPr lvl="1"/>
            <a:r>
              <a:rPr lang="en-US" dirty="0" smtClean="0"/>
              <a:t>Suite of tools for processing SAM files</a:t>
            </a:r>
          </a:p>
          <a:p>
            <a:pPr lvl="1"/>
            <a:r>
              <a:rPr lang="en-US" dirty="0" smtClean="0"/>
              <a:t>Capable of filtering based on quality, location, duplicates, etc.</a:t>
            </a:r>
          </a:p>
          <a:p>
            <a:pPr lvl="1"/>
            <a:r>
              <a:rPr lang="en-US" b="1" dirty="0" smtClean="0"/>
              <a:t>Can convert to BAM format (used by most analysis tools)</a:t>
            </a:r>
          </a:p>
          <a:p>
            <a:pPr lvl="1"/>
            <a:r>
              <a:rPr lang="en-US" b="1" dirty="0" smtClean="0"/>
              <a:t>SAM-to-BAM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9737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NGS Workflow Recap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55901" t="28213" r="18633" b="18478"/>
          <a:stretch/>
        </p:blipFill>
        <p:spPr>
          <a:xfrm>
            <a:off x="1545772" y="1295660"/>
            <a:ext cx="8485414" cy="54499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2597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Extracting Workflow and sharing history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Steps involved in processing can be extracted as generic workflow</a:t>
            </a:r>
          </a:p>
          <a:p>
            <a:r>
              <a:rPr lang="en-US" dirty="0" smtClean="0"/>
              <a:t>Workflows can be saved, modified, shared, etc.</a:t>
            </a:r>
          </a:p>
          <a:p>
            <a:r>
              <a:rPr lang="en-US" b="1" dirty="0" smtClean="0"/>
              <a:t>History -&gt; Options -&gt; Extract Workflow</a:t>
            </a:r>
          </a:p>
          <a:p>
            <a:endParaRPr lang="en-US" dirty="0"/>
          </a:p>
          <a:p>
            <a:r>
              <a:rPr lang="en-US" dirty="0" smtClean="0"/>
              <a:t>Full history including files and processing steps can be shared and loaded.</a:t>
            </a:r>
            <a:endParaRPr lang="en-US" dirty="0"/>
          </a:p>
          <a:p>
            <a:r>
              <a:rPr lang="en-US" b="1" dirty="0" smtClean="0"/>
              <a:t>History -&gt; Options -&gt; Share or Publish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906298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ChIP-seq</a:t>
            </a:r>
            <a:r>
              <a:rPr lang="en-US" dirty="0" smtClean="0"/>
              <a:t> overview</a:t>
            </a:r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1279596" y="2181783"/>
            <a:ext cx="5579429" cy="3965575"/>
            <a:chOff x="5834287" y="792760"/>
            <a:chExt cx="4737593" cy="3448220"/>
          </a:xfrm>
        </p:grpSpPr>
        <p:pic>
          <p:nvPicPr>
            <p:cNvPr id="5" name="Picture 4"/>
            <p:cNvPicPr>
              <a:picLocks noChangeAspect="1"/>
            </p:cNvPicPr>
            <p:nvPr/>
          </p:nvPicPr>
          <p:blipFill rotWithShape="1"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 r="13549" b="22334"/>
            <a:stretch/>
          </p:blipFill>
          <p:spPr>
            <a:xfrm>
              <a:off x="5834287" y="792760"/>
              <a:ext cx="3251315" cy="3448220"/>
            </a:xfrm>
            <a:prstGeom prst="rect">
              <a:avLst/>
            </a:prstGeom>
          </p:spPr>
        </p:pic>
        <p:sp>
          <p:nvSpPr>
            <p:cNvPr id="6" name="TextBox 5"/>
            <p:cNvSpPr txBox="1"/>
            <p:nvPr/>
          </p:nvSpPr>
          <p:spPr>
            <a:xfrm>
              <a:off x="8765601" y="1839836"/>
              <a:ext cx="1806279" cy="56201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rgbClr val="404040"/>
                  </a:solidFill>
                  <a:latin typeface="Calibri" panose="020F0502020204030204" pitchFamily="34" charset="0"/>
                </a:rPr>
                <a:t>Sequence and align to genome</a:t>
              </a:r>
              <a:endParaRPr lang="en-US" dirty="0">
                <a:solidFill>
                  <a:srgbClr val="404040"/>
                </a:solidFill>
                <a:latin typeface="Calibri" panose="020F0502020204030204" pitchFamily="34" charset="0"/>
              </a:endParaRPr>
            </a:p>
          </p:txBody>
        </p:sp>
      </p:grp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3"/>
          <a:srcRect l="81621" r="898"/>
          <a:stretch/>
        </p:blipFill>
        <p:spPr>
          <a:xfrm>
            <a:off x="6096000" y="3873943"/>
            <a:ext cx="4884234" cy="18536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23500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19463"/>
            <a:ext cx="8229240" cy="1143000"/>
          </a:xfrm>
        </p:spPr>
        <p:txBody>
          <a:bodyPr/>
          <a:lstStyle/>
          <a:p>
            <a:pPr algn="ctr"/>
            <a:r>
              <a:rPr lang="en-US" dirty="0" smtClean="0">
                <a:latin typeface="Calibri"/>
                <a:cs typeface="Calibri"/>
              </a:rPr>
              <a:t>Alignment of </a:t>
            </a:r>
            <a:r>
              <a:rPr lang="en-US" dirty="0" err="1" smtClean="0">
                <a:latin typeface="Calibri"/>
                <a:cs typeface="Calibri"/>
              </a:rPr>
              <a:t>ChIP-seq</a:t>
            </a:r>
            <a:r>
              <a:rPr lang="en-US" dirty="0" smtClean="0">
                <a:latin typeface="Calibri"/>
                <a:cs typeface="Calibri"/>
              </a:rPr>
              <a:t> reads</a:t>
            </a:r>
            <a:endParaRPr lang="en-US" dirty="0">
              <a:latin typeface="Calibri"/>
              <a:cs typeface="Calibri"/>
            </a:endParaRPr>
          </a:p>
        </p:txBody>
      </p:sp>
      <p:grpSp>
        <p:nvGrpSpPr>
          <p:cNvPr id="78" name="Group 77"/>
          <p:cNvGrpSpPr/>
          <p:nvPr/>
        </p:nvGrpSpPr>
        <p:grpSpPr>
          <a:xfrm>
            <a:off x="2260638" y="1347519"/>
            <a:ext cx="7949802" cy="4881491"/>
            <a:chOff x="1292169" y="2185301"/>
            <a:chExt cx="6746148" cy="4142400"/>
          </a:xfrm>
        </p:grpSpPr>
        <p:grpSp>
          <p:nvGrpSpPr>
            <p:cNvPr id="7" name="Group 6"/>
            <p:cNvGrpSpPr/>
            <p:nvPr/>
          </p:nvGrpSpPr>
          <p:grpSpPr>
            <a:xfrm>
              <a:off x="1292169" y="2543710"/>
              <a:ext cx="3720464" cy="129810"/>
              <a:chOff x="1821743" y="2833385"/>
              <a:chExt cx="3720464" cy="129810"/>
            </a:xfrm>
          </p:grpSpPr>
          <p:sp>
            <p:nvSpPr>
              <p:cNvPr id="3" name="Rectangle 2"/>
              <p:cNvSpPr/>
              <p:nvPr/>
            </p:nvSpPr>
            <p:spPr>
              <a:xfrm>
                <a:off x="1821744" y="2834918"/>
                <a:ext cx="3720463" cy="128277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" name="Rectangle 3"/>
              <p:cNvSpPr/>
              <p:nvPr/>
            </p:nvSpPr>
            <p:spPr>
              <a:xfrm>
                <a:off x="1821743" y="2833385"/>
                <a:ext cx="833897" cy="129810"/>
              </a:xfrm>
              <a:prstGeom prst="rect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8" name="Group 7"/>
            <p:cNvGrpSpPr/>
            <p:nvPr/>
          </p:nvGrpSpPr>
          <p:grpSpPr>
            <a:xfrm>
              <a:off x="3609612" y="4009905"/>
              <a:ext cx="3720463" cy="129810"/>
              <a:chOff x="2179411" y="4347053"/>
              <a:chExt cx="3720463" cy="129810"/>
            </a:xfrm>
          </p:grpSpPr>
          <p:sp>
            <p:nvSpPr>
              <p:cNvPr id="5" name="Rectangle 4"/>
              <p:cNvSpPr/>
              <p:nvPr/>
            </p:nvSpPr>
            <p:spPr>
              <a:xfrm>
                <a:off x="2179411" y="4347053"/>
                <a:ext cx="3720463" cy="128277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" name="Rectangle 5"/>
              <p:cNvSpPr/>
              <p:nvPr/>
            </p:nvSpPr>
            <p:spPr>
              <a:xfrm>
                <a:off x="5065977" y="4347053"/>
                <a:ext cx="833897" cy="129810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9" name="Group 8"/>
            <p:cNvGrpSpPr/>
            <p:nvPr/>
          </p:nvGrpSpPr>
          <p:grpSpPr>
            <a:xfrm>
              <a:off x="4036078" y="4295740"/>
              <a:ext cx="3720463" cy="129810"/>
              <a:chOff x="2179411" y="4347053"/>
              <a:chExt cx="3720463" cy="129810"/>
            </a:xfrm>
          </p:grpSpPr>
          <p:sp>
            <p:nvSpPr>
              <p:cNvPr id="10" name="Rectangle 9"/>
              <p:cNvSpPr/>
              <p:nvPr/>
            </p:nvSpPr>
            <p:spPr>
              <a:xfrm>
                <a:off x="2179411" y="4347053"/>
                <a:ext cx="3720463" cy="128277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" name="Rectangle 10"/>
              <p:cNvSpPr/>
              <p:nvPr/>
            </p:nvSpPr>
            <p:spPr>
              <a:xfrm>
                <a:off x="5065977" y="4347053"/>
                <a:ext cx="833897" cy="129810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2" name="Group 11"/>
            <p:cNvGrpSpPr/>
            <p:nvPr/>
          </p:nvGrpSpPr>
          <p:grpSpPr>
            <a:xfrm>
              <a:off x="4164797" y="4425550"/>
              <a:ext cx="3720463" cy="129810"/>
              <a:chOff x="2179411" y="4347053"/>
              <a:chExt cx="3720463" cy="129810"/>
            </a:xfrm>
          </p:grpSpPr>
          <p:sp>
            <p:nvSpPr>
              <p:cNvPr id="13" name="Rectangle 12"/>
              <p:cNvSpPr/>
              <p:nvPr/>
            </p:nvSpPr>
            <p:spPr>
              <a:xfrm>
                <a:off x="2179411" y="4347053"/>
                <a:ext cx="3720463" cy="128277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" name="Rectangle 13"/>
              <p:cNvSpPr/>
              <p:nvPr/>
            </p:nvSpPr>
            <p:spPr>
              <a:xfrm>
                <a:off x="5065977" y="4347053"/>
                <a:ext cx="833897" cy="129810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5" name="Group 14"/>
            <p:cNvGrpSpPr/>
            <p:nvPr/>
          </p:nvGrpSpPr>
          <p:grpSpPr>
            <a:xfrm>
              <a:off x="2113246" y="3147381"/>
              <a:ext cx="3720463" cy="129810"/>
              <a:chOff x="2179411" y="4347053"/>
              <a:chExt cx="3720463" cy="129810"/>
            </a:xfrm>
          </p:grpSpPr>
          <p:sp>
            <p:nvSpPr>
              <p:cNvPr id="16" name="Rectangle 15"/>
              <p:cNvSpPr/>
              <p:nvPr/>
            </p:nvSpPr>
            <p:spPr>
              <a:xfrm>
                <a:off x="2179411" y="4347053"/>
                <a:ext cx="3720463" cy="128277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" name="Rectangle 16"/>
              <p:cNvSpPr/>
              <p:nvPr/>
            </p:nvSpPr>
            <p:spPr>
              <a:xfrm>
                <a:off x="5065977" y="4347053"/>
                <a:ext cx="833897" cy="129810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8" name="Group 17"/>
            <p:cNvGrpSpPr/>
            <p:nvPr/>
          </p:nvGrpSpPr>
          <p:grpSpPr>
            <a:xfrm>
              <a:off x="1696511" y="2836449"/>
              <a:ext cx="3720464" cy="129810"/>
              <a:chOff x="1821743" y="2833385"/>
              <a:chExt cx="3720464" cy="129810"/>
            </a:xfrm>
          </p:grpSpPr>
          <p:sp>
            <p:nvSpPr>
              <p:cNvPr id="19" name="Rectangle 18"/>
              <p:cNvSpPr/>
              <p:nvPr/>
            </p:nvSpPr>
            <p:spPr>
              <a:xfrm>
                <a:off x="1821744" y="2834918"/>
                <a:ext cx="3720463" cy="128277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" name="Rectangle 19"/>
              <p:cNvSpPr/>
              <p:nvPr/>
            </p:nvSpPr>
            <p:spPr>
              <a:xfrm>
                <a:off x="1821743" y="2833385"/>
                <a:ext cx="833897" cy="129810"/>
              </a:xfrm>
              <a:prstGeom prst="rect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21" name="Group 20"/>
            <p:cNvGrpSpPr/>
            <p:nvPr/>
          </p:nvGrpSpPr>
          <p:grpSpPr>
            <a:xfrm>
              <a:off x="1852011" y="2991915"/>
              <a:ext cx="3720464" cy="129810"/>
              <a:chOff x="1821743" y="2833385"/>
              <a:chExt cx="3720464" cy="129810"/>
            </a:xfrm>
          </p:grpSpPr>
          <p:sp>
            <p:nvSpPr>
              <p:cNvPr id="22" name="Rectangle 21"/>
              <p:cNvSpPr/>
              <p:nvPr/>
            </p:nvSpPr>
            <p:spPr>
              <a:xfrm>
                <a:off x="1821744" y="2834918"/>
                <a:ext cx="3720463" cy="128277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" name="Rectangle 22"/>
              <p:cNvSpPr/>
              <p:nvPr/>
            </p:nvSpPr>
            <p:spPr>
              <a:xfrm>
                <a:off x="1821743" y="2833385"/>
                <a:ext cx="833897" cy="129810"/>
              </a:xfrm>
              <a:prstGeom prst="rect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24" name="Group 23"/>
            <p:cNvGrpSpPr/>
            <p:nvPr/>
          </p:nvGrpSpPr>
          <p:grpSpPr>
            <a:xfrm>
              <a:off x="2275376" y="3277191"/>
              <a:ext cx="3720464" cy="129810"/>
              <a:chOff x="1821743" y="2833385"/>
              <a:chExt cx="3720464" cy="129810"/>
            </a:xfrm>
          </p:grpSpPr>
          <p:sp>
            <p:nvSpPr>
              <p:cNvPr id="25" name="Rectangle 24"/>
              <p:cNvSpPr/>
              <p:nvPr/>
            </p:nvSpPr>
            <p:spPr>
              <a:xfrm>
                <a:off x="1821744" y="2834918"/>
                <a:ext cx="3720463" cy="128277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" name="Rectangle 25"/>
              <p:cNvSpPr/>
              <p:nvPr/>
            </p:nvSpPr>
            <p:spPr>
              <a:xfrm>
                <a:off x="1821743" y="2833385"/>
                <a:ext cx="833897" cy="129810"/>
              </a:xfrm>
              <a:prstGeom prst="rect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28" name="Rectangle 27"/>
            <p:cNvSpPr/>
            <p:nvPr/>
          </p:nvSpPr>
          <p:spPr>
            <a:xfrm>
              <a:off x="4317854" y="4562058"/>
              <a:ext cx="3720463" cy="12827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Rectangle 28"/>
            <p:cNvSpPr/>
            <p:nvPr/>
          </p:nvSpPr>
          <p:spPr>
            <a:xfrm>
              <a:off x="7204420" y="4562058"/>
              <a:ext cx="833897" cy="129810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Rectangle 60"/>
            <p:cNvSpPr/>
            <p:nvPr/>
          </p:nvSpPr>
          <p:spPr>
            <a:xfrm>
              <a:off x="4950306" y="5763281"/>
              <a:ext cx="833897" cy="129810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30" name="Group 29"/>
            <p:cNvGrpSpPr/>
            <p:nvPr/>
          </p:nvGrpSpPr>
          <p:grpSpPr>
            <a:xfrm>
              <a:off x="2844511" y="3428058"/>
              <a:ext cx="3720463" cy="129810"/>
              <a:chOff x="2179411" y="4347053"/>
              <a:chExt cx="3720463" cy="129810"/>
            </a:xfrm>
          </p:grpSpPr>
          <p:sp>
            <p:nvSpPr>
              <p:cNvPr id="31" name="Rectangle 30"/>
              <p:cNvSpPr/>
              <p:nvPr/>
            </p:nvSpPr>
            <p:spPr>
              <a:xfrm>
                <a:off x="2179411" y="4347053"/>
                <a:ext cx="3720463" cy="128277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2" name="Rectangle 31"/>
              <p:cNvSpPr/>
              <p:nvPr/>
            </p:nvSpPr>
            <p:spPr>
              <a:xfrm>
                <a:off x="5065977" y="4347053"/>
                <a:ext cx="833897" cy="129810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33" name="Group 32"/>
            <p:cNvGrpSpPr/>
            <p:nvPr/>
          </p:nvGrpSpPr>
          <p:grpSpPr>
            <a:xfrm>
              <a:off x="1497440" y="2690745"/>
              <a:ext cx="3720463" cy="129810"/>
              <a:chOff x="2179411" y="4347053"/>
              <a:chExt cx="3720463" cy="129810"/>
            </a:xfrm>
          </p:grpSpPr>
          <p:sp>
            <p:nvSpPr>
              <p:cNvPr id="34" name="Rectangle 33"/>
              <p:cNvSpPr/>
              <p:nvPr/>
            </p:nvSpPr>
            <p:spPr>
              <a:xfrm>
                <a:off x="2179411" y="4347053"/>
                <a:ext cx="3720463" cy="128277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5" name="Rectangle 34"/>
              <p:cNvSpPr/>
              <p:nvPr/>
            </p:nvSpPr>
            <p:spPr>
              <a:xfrm>
                <a:off x="5065977" y="4347053"/>
                <a:ext cx="833897" cy="129810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39" name="Group 38"/>
            <p:cNvGrpSpPr/>
            <p:nvPr/>
          </p:nvGrpSpPr>
          <p:grpSpPr>
            <a:xfrm>
              <a:off x="2580176" y="3581991"/>
              <a:ext cx="3720464" cy="129810"/>
              <a:chOff x="1821743" y="2833385"/>
              <a:chExt cx="3720464" cy="129810"/>
            </a:xfrm>
          </p:grpSpPr>
          <p:sp>
            <p:nvSpPr>
              <p:cNvPr id="40" name="Rectangle 39"/>
              <p:cNvSpPr/>
              <p:nvPr/>
            </p:nvSpPr>
            <p:spPr>
              <a:xfrm>
                <a:off x="1821744" y="2834918"/>
                <a:ext cx="3720463" cy="128277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1" name="Rectangle 40"/>
              <p:cNvSpPr/>
              <p:nvPr/>
            </p:nvSpPr>
            <p:spPr>
              <a:xfrm>
                <a:off x="1821743" y="2833385"/>
                <a:ext cx="833897" cy="129810"/>
              </a:xfrm>
              <a:prstGeom prst="rect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42" name="Group 41"/>
            <p:cNvGrpSpPr/>
            <p:nvPr/>
          </p:nvGrpSpPr>
          <p:grpSpPr>
            <a:xfrm>
              <a:off x="3414073" y="3867267"/>
              <a:ext cx="3720464" cy="129810"/>
              <a:chOff x="1821743" y="2833385"/>
              <a:chExt cx="3720464" cy="129810"/>
            </a:xfrm>
          </p:grpSpPr>
          <p:sp>
            <p:nvSpPr>
              <p:cNvPr id="43" name="Rectangle 42"/>
              <p:cNvSpPr/>
              <p:nvPr/>
            </p:nvSpPr>
            <p:spPr>
              <a:xfrm>
                <a:off x="1821744" y="2834918"/>
                <a:ext cx="3720463" cy="128277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4" name="Rectangle 43"/>
              <p:cNvSpPr/>
              <p:nvPr/>
            </p:nvSpPr>
            <p:spPr>
              <a:xfrm>
                <a:off x="1821743" y="2833385"/>
                <a:ext cx="833897" cy="129810"/>
              </a:xfrm>
              <a:prstGeom prst="rect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45" name="Group 44"/>
            <p:cNvGrpSpPr/>
            <p:nvPr/>
          </p:nvGrpSpPr>
          <p:grpSpPr>
            <a:xfrm>
              <a:off x="3069235" y="3737457"/>
              <a:ext cx="3720463" cy="129810"/>
              <a:chOff x="2179411" y="4347053"/>
              <a:chExt cx="3720463" cy="129810"/>
            </a:xfrm>
          </p:grpSpPr>
          <p:sp>
            <p:nvSpPr>
              <p:cNvPr id="46" name="Rectangle 45"/>
              <p:cNvSpPr/>
              <p:nvPr/>
            </p:nvSpPr>
            <p:spPr>
              <a:xfrm>
                <a:off x="2179411" y="4347053"/>
                <a:ext cx="3720463" cy="128277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7" name="Rectangle 46"/>
              <p:cNvSpPr/>
              <p:nvPr/>
            </p:nvSpPr>
            <p:spPr>
              <a:xfrm>
                <a:off x="5065977" y="4347053"/>
                <a:ext cx="833897" cy="129810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48" name="Group 47"/>
            <p:cNvGrpSpPr/>
            <p:nvPr/>
          </p:nvGrpSpPr>
          <p:grpSpPr>
            <a:xfrm>
              <a:off x="3752286" y="4143340"/>
              <a:ext cx="3720464" cy="129810"/>
              <a:chOff x="1821743" y="2833385"/>
              <a:chExt cx="3720464" cy="129810"/>
            </a:xfrm>
          </p:grpSpPr>
          <p:sp>
            <p:nvSpPr>
              <p:cNvPr id="49" name="Rectangle 48"/>
              <p:cNvSpPr/>
              <p:nvPr/>
            </p:nvSpPr>
            <p:spPr>
              <a:xfrm>
                <a:off x="1821744" y="2834918"/>
                <a:ext cx="3720463" cy="128277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0" name="Rectangle 49"/>
              <p:cNvSpPr/>
              <p:nvPr/>
            </p:nvSpPr>
            <p:spPr>
              <a:xfrm>
                <a:off x="1821743" y="2833385"/>
                <a:ext cx="833897" cy="129810"/>
              </a:xfrm>
              <a:prstGeom prst="rect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53" name="Rectangle 52"/>
            <p:cNvSpPr/>
            <p:nvPr/>
          </p:nvSpPr>
          <p:spPr>
            <a:xfrm>
              <a:off x="4384006" y="2185301"/>
              <a:ext cx="311475" cy="2860574"/>
            </a:xfrm>
            <a:prstGeom prst="rect">
              <a:avLst/>
            </a:prstGeom>
            <a:solidFill>
              <a:schemeClr val="bg1">
                <a:lumMod val="75000"/>
                <a:alpha val="52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5" name="Straight Connector 54"/>
            <p:cNvCxnSpPr/>
            <p:nvPr/>
          </p:nvCxnSpPr>
          <p:spPr>
            <a:xfrm>
              <a:off x="1696511" y="5610302"/>
              <a:ext cx="606003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>
              <a:off x="1848911" y="5762702"/>
              <a:ext cx="606003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57" name="Oval 56"/>
            <p:cNvSpPr/>
            <p:nvPr/>
          </p:nvSpPr>
          <p:spPr>
            <a:xfrm>
              <a:off x="4247970" y="5263954"/>
              <a:ext cx="575803" cy="679868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4950306" y="4861209"/>
              <a:ext cx="210205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DNA binding protein</a:t>
              </a:r>
            </a:p>
          </p:txBody>
        </p:sp>
        <p:sp>
          <p:nvSpPr>
            <p:cNvPr id="62" name="Rectangle 61"/>
            <p:cNvSpPr/>
            <p:nvPr/>
          </p:nvSpPr>
          <p:spPr>
            <a:xfrm>
              <a:off x="5102706" y="5915681"/>
              <a:ext cx="833897" cy="129810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Rectangle 62"/>
            <p:cNvSpPr/>
            <p:nvPr/>
          </p:nvSpPr>
          <p:spPr>
            <a:xfrm>
              <a:off x="5255106" y="6068081"/>
              <a:ext cx="833897" cy="129810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Rectangle 63"/>
            <p:cNvSpPr/>
            <p:nvPr/>
          </p:nvSpPr>
          <p:spPr>
            <a:xfrm>
              <a:off x="6148025" y="6083983"/>
              <a:ext cx="833897" cy="129810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Rectangle 64"/>
            <p:cNvSpPr/>
            <p:nvPr/>
          </p:nvSpPr>
          <p:spPr>
            <a:xfrm>
              <a:off x="5883691" y="6197891"/>
              <a:ext cx="833897" cy="129810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Rectangle 65"/>
            <p:cNvSpPr/>
            <p:nvPr/>
          </p:nvSpPr>
          <p:spPr>
            <a:xfrm>
              <a:off x="5784203" y="5791422"/>
              <a:ext cx="833897" cy="129810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Rectangle 66"/>
            <p:cNvSpPr/>
            <p:nvPr/>
          </p:nvSpPr>
          <p:spPr>
            <a:xfrm>
              <a:off x="5936603" y="5943822"/>
              <a:ext cx="833897" cy="129810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Rectangle 67"/>
            <p:cNvSpPr/>
            <p:nvPr/>
          </p:nvSpPr>
          <p:spPr>
            <a:xfrm>
              <a:off x="6618769" y="5801773"/>
              <a:ext cx="833897" cy="129810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Rectangle 68"/>
            <p:cNvSpPr/>
            <p:nvPr/>
          </p:nvSpPr>
          <p:spPr>
            <a:xfrm>
              <a:off x="6771169" y="5954173"/>
              <a:ext cx="833897" cy="129810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Rectangle 69"/>
            <p:cNvSpPr/>
            <p:nvPr/>
          </p:nvSpPr>
          <p:spPr>
            <a:xfrm>
              <a:off x="2997125" y="5323503"/>
              <a:ext cx="833897" cy="129810"/>
            </a:xfrm>
            <a:prstGeom prst="rect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Rectangle 70"/>
            <p:cNvSpPr/>
            <p:nvPr/>
          </p:nvSpPr>
          <p:spPr>
            <a:xfrm>
              <a:off x="1635380" y="5453313"/>
              <a:ext cx="833897" cy="129810"/>
            </a:xfrm>
            <a:prstGeom prst="rect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Rectangle 71"/>
            <p:cNvSpPr/>
            <p:nvPr/>
          </p:nvSpPr>
          <p:spPr>
            <a:xfrm>
              <a:off x="3319582" y="5456370"/>
              <a:ext cx="833897" cy="129810"/>
            </a:xfrm>
            <a:prstGeom prst="rect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Rectangle 72"/>
            <p:cNvSpPr/>
            <p:nvPr/>
          </p:nvSpPr>
          <p:spPr>
            <a:xfrm>
              <a:off x="2485685" y="5456370"/>
              <a:ext cx="833897" cy="129810"/>
            </a:xfrm>
            <a:prstGeom prst="rect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Rectangle 73"/>
            <p:cNvSpPr/>
            <p:nvPr/>
          </p:nvSpPr>
          <p:spPr>
            <a:xfrm>
              <a:off x="2163228" y="5323503"/>
              <a:ext cx="833897" cy="129810"/>
            </a:xfrm>
            <a:prstGeom prst="rect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" name="Rectangle 75"/>
            <p:cNvSpPr/>
            <p:nvPr/>
          </p:nvSpPr>
          <p:spPr>
            <a:xfrm>
              <a:off x="2775715" y="5191292"/>
              <a:ext cx="833897" cy="129810"/>
            </a:xfrm>
            <a:prstGeom prst="rect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9294186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Importing data into Galaxy: Shared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Access published datasets / histories</a:t>
            </a:r>
          </a:p>
          <a:p>
            <a:r>
              <a:rPr lang="en-US" b="1" dirty="0" smtClean="0"/>
              <a:t>Shared Data -&gt; Published Histories</a:t>
            </a:r>
          </a:p>
          <a:p>
            <a:endParaRPr lang="en-US" b="1" dirty="0" smtClean="0"/>
          </a:p>
          <a:p>
            <a:r>
              <a:rPr lang="en-US" b="1" dirty="0" smtClean="0"/>
              <a:t>Search for History name, </a:t>
            </a:r>
            <a:r>
              <a:rPr lang="en-US" b="1" dirty="0" err="1" smtClean="0"/>
              <a:t>ie</a:t>
            </a:r>
            <a:r>
              <a:rPr lang="en-US" b="1" dirty="0" smtClean="0"/>
              <a:t>. “</a:t>
            </a:r>
            <a:r>
              <a:rPr lang="en-US" b="1" dirty="0" err="1" smtClean="0"/>
              <a:t>ChIP-seq</a:t>
            </a:r>
            <a:r>
              <a:rPr lang="en-US" b="1" dirty="0" smtClean="0"/>
              <a:t> </a:t>
            </a:r>
            <a:r>
              <a:rPr lang="en-US" b="1" dirty="0"/>
              <a:t>sample (2: </a:t>
            </a:r>
            <a:r>
              <a:rPr lang="en-US" b="1" dirty="0" smtClean="0"/>
              <a:t>post-alignment)”</a:t>
            </a:r>
          </a:p>
          <a:p>
            <a:r>
              <a:rPr lang="en-US" b="1" dirty="0" smtClean="0"/>
              <a:t>Search for username, </a:t>
            </a:r>
            <a:r>
              <a:rPr lang="en-US" b="1" dirty="0" err="1" smtClean="0"/>
              <a:t>ie</a:t>
            </a:r>
            <a:r>
              <a:rPr lang="en-US" b="1" dirty="0" smtClean="0"/>
              <a:t>. “mimi31k”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95961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NGS:  Peak Calling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Tools -&gt; NGS TOOLBOX BETA -&gt; NGS: Peak Calling</a:t>
            </a:r>
          </a:p>
          <a:p>
            <a:pPr lvl="1"/>
            <a:r>
              <a:rPr lang="en-US" dirty="0" smtClean="0"/>
              <a:t>Tools for identifying </a:t>
            </a:r>
            <a:r>
              <a:rPr lang="en-US" dirty="0" err="1" smtClean="0"/>
              <a:t>ChIP-seq</a:t>
            </a:r>
            <a:r>
              <a:rPr lang="en-US" dirty="0" smtClean="0"/>
              <a:t> Peaks</a:t>
            </a:r>
          </a:p>
          <a:p>
            <a:pPr lvl="1"/>
            <a:r>
              <a:rPr lang="en-US" b="1" dirty="0" smtClean="0"/>
              <a:t>MACS</a:t>
            </a:r>
            <a:endParaRPr lang="en-US" dirty="0"/>
          </a:p>
          <a:p>
            <a:pPr lvl="2"/>
            <a:r>
              <a:rPr lang="en-US" b="1" dirty="0" smtClean="0"/>
              <a:t>Accepts multiple TAG files (Bed, BAM, etc.)</a:t>
            </a:r>
          </a:p>
          <a:p>
            <a:pPr lvl="2"/>
            <a:r>
              <a:rPr lang="en-US" b="1" dirty="0" smtClean="0"/>
              <a:t>Control File helps reduce technical artifacts</a:t>
            </a:r>
          </a:p>
          <a:p>
            <a:pPr lvl="2"/>
            <a:r>
              <a:rPr lang="en-US" b="1" dirty="0" smtClean="0"/>
              <a:t>Check genome size, tag size</a:t>
            </a:r>
          </a:p>
        </p:txBody>
      </p:sp>
    </p:spTree>
    <p:extLst>
      <p:ext uri="{BB962C8B-B14F-4D97-AF65-F5344CB8AC3E}">
        <p14:creationId xmlns:p14="http://schemas.microsoft.com/office/powerpoint/2010/main" val="4086310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Downstream analyses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Tools -&gt; NGS TOOLBOX BETA -&gt; </a:t>
            </a:r>
            <a:r>
              <a:rPr lang="en-US" dirty="0" err="1" smtClean="0"/>
              <a:t>Bedtools</a:t>
            </a:r>
            <a:endParaRPr lang="en-US" dirty="0" smtClean="0"/>
          </a:p>
          <a:p>
            <a:pPr lvl="1"/>
            <a:r>
              <a:rPr lang="en-US" dirty="0" smtClean="0"/>
              <a:t>Tools for manipulating genomic intervals</a:t>
            </a:r>
          </a:p>
          <a:p>
            <a:pPr lvl="1"/>
            <a:r>
              <a:rPr lang="en-US" dirty="0" smtClean="0"/>
              <a:t>Overlapping peaks for multiple factors</a:t>
            </a:r>
          </a:p>
          <a:p>
            <a:pPr lvl="1"/>
            <a:r>
              <a:rPr lang="en-US" dirty="0" smtClean="0"/>
              <a:t>Intersect multiple sorted BED files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Filtering and sorting files</a:t>
            </a:r>
          </a:p>
          <a:p>
            <a:pPr lvl="1"/>
            <a:r>
              <a:rPr lang="en-US" dirty="0" smtClean="0"/>
              <a:t>Select rows in a file based on “rules”</a:t>
            </a:r>
          </a:p>
          <a:p>
            <a:pPr lvl="1"/>
            <a:r>
              <a:rPr lang="en-US" dirty="0" smtClean="0"/>
              <a:t>Find combinatorial binding versus singletons</a:t>
            </a:r>
          </a:p>
          <a:p>
            <a:endParaRPr lang="en-US" dirty="0" smtClean="0"/>
          </a:p>
          <a:p>
            <a:r>
              <a:rPr lang="en-US" dirty="0" smtClean="0"/>
              <a:t>Visualize in genome browser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813095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Exporting data for other analyses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Download to local drive</a:t>
            </a:r>
          </a:p>
          <a:p>
            <a:r>
              <a:rPr lang="en-US" dirty="0" smtClean="0"/>
              <a:t>Send to </a:t>
            </a:r>
            <a:r>
              <a:rPr lang="en-US" dirty="0" err="1" smtClean="0"/>
              <a:t>GenomeSpaces</a:t>
            </a:r>
            <a:endParaRPr lang="en-US" dirty="0" smtClean="0"/>
          </a:p>
          <a:p>
            <a:r>
              <a:rPr lang="en-US" dirty="0" smtClean="0"/>
              <a:t>Load from </a:t>
            </a:r>
            <a:r>
              <a:rPr lang="en-US" dirty="0" err="1" smtClean="0"/>
              <a:t>GenomeSpaces</a:t>
            </a:r>
            <a:r>
              <a:rPr lang="en-US" dirty="0" smtClean="0"/>
              <a:t> into other Galaxy servers</a:t>
            </a:r>
          </a:p>
        </p:txBody>
      </p:sp>
    </p:spTree>
    <p:extLst>
      <p:ext uri="{BB962C8B-B14F-4D97-AF65-F5344CB8AC3E}">
        <p14:creationId xmlns:p14="http://schemas.microsoft.com/office/powerpoint/2010/main" val="32703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Introduction to galaxy</a:t>
            </a:r>
          </a:p>
          <a:p>
            <a:r>
              <a:rPr lang="en-US" dirty="0" smtClean="0"/>
              <a:t>Aligning raw NGS data in Galaxy</a:t>
            </a:r>
          </a:p>
          <a:p>
            <a:r>
              <a:rPr lang="en-US" dirty="0" smtClean="0"/>
              <a:t>Peak calling with MACs</a:t>
            </a:r>
          </a:p>
          <a:p>
            <a:r>
              <a:rPr lang="en-US" dirty="0" smtClean="0"/>
              <a:t>Basic operations with genomic intervals (peaks)</a:t>
            </a:r>
          </a:p>
          <a:p>
            <a:r>
              <a:rPr lang="en-US" dirty="0" smtClean="0"/>
              <a:t>Viewing results in UCSC</a:t>
            </a:r>
          </a:p>
          <a:p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6405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 to Galaxy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/>
              <a:t>Galaxy</a:t>
            </a:r>
            <a:r>
              <a:rPr lang="en-US" dirty="0"/>
              <a:t> is an open, web-based platform for </a:t>
            </a:r>
            <a:r>
              <a:rPr lang="en-US" i="1" dirty="0"/>
              <a:t>accessible, reproducible</a:t>
            </a:r>
            <a:r>
              <a:rPr lang="en-US" dirty="0"/>
              <a:t>, and </a:t>
            </a:r>
            <a:r>
              <a:rPr lang="en-US" i="1" dirty="0"/>
              <a:t>transparent</a:t>
            </a:r>
            <a:r>
              <a:rPr lang="en-US" dirty="0"/>
              <a:t> computational biomedical research</a:t>
            </a:r>
            <a:r>
              <a:rPr lang="en-US" dirty="0" smtClean="0"/>
              <a:t>.</a:t>
            </a:r>
          </a:p>
          <a:p>
            <a:r>
              <a:rPr lang="en-US" b="1" dirty="0" smtClean="0"/>
              <a:t>Accessible</a:t>
            </a:r>
            <a:r>
              <a:rPr lang="en-US" b="1" dirty="0"/>
              <a:t>:</a:t>
            </a:r>
            <a:r>
              <a:rPr lang="en-US" dirty="0"/>
              <a:t> Users without programming experience can easily specify parameters and run tools and workflows.</a:t>
            </a:r>
          </a:p>
          <a:p>
            <a:r>
              <a:rPr lang="en-US" b="1" dirty="0"/>
              <a:t>Reproducible:</a:t>
            </a:r>
            <a:r>
              <a:rPr lang="en-US" dirty="0"/>
              <a:t> Galaxy captures information so that any user can repeat and understand a complete computational analysis.</a:t>
            </a:r>
          </a:p>
          <a:p>
            <a:r>
              <a:rPr lang="en-US" b="1" dirty="0"/>
              <a:t>Transparent:</a:t>
            </a:r>
            <a:r>
              <a:rPr lang="en-US" dirty="0"/>
              <a:t> Users share and publish analyses via the web and create Pages, interactive, web-based documents that describe a complete analysis.</a:t>
            </a:r>
          </a:p>
          <a:p>
            <a:endParaRPr lang="en-US" dirty="0"/>
          </a:p>
        </p:txBody>
      </p:sp>
      <p:pic>
        <p:nvPicPr>
          <p:cNvPr id="1026" name="Picture 2" descr="Galax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91350" y="548481"/>
            <a:ext cx="4362450" cy="12096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62847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Accessing Galaxy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Main portal: </a:t>
            </a:r>
            <a:r>
              <a:rPr lang="en-US" dirty="0" smtClean="0">
                <a:hlinkClick r:id="rId2"/>
              </a:rPr>
              <a:t>https://usegalaxy.org/</a:t>
            </a:r>
            <a:endParaRPr lang="en-US" dirty="0" smtClean="0"/>
          </a:p>
          <a:p>
            <a:r>
              <a:rPr lang="en-US" dirty="0" smtClean="0"/>
              <a:t>Wiki: </a:t>
            </a:r>
            <a:r>
              <a:rPr lang="en-US" dirty="0" smtClean="0">
                <a:hlinkClick r:id="rId3"/>
              </a:rPr>
              <a:t>https://wiki.galaxyproject.org/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Registering for an account greatly improves accessible features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4806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Importing data into Galaxy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Tools -&gt; Get Data</a:t>
            </a:r>
          </a:p>
          <a:p>
            <a:pPr lvl="1"/>
            <a:r>
              <a:rPr lang="en-US" dirty="0" smtClean="0"/>
              <a:t>Upload File</a:t>
            </a:r>
          </a:p>
          <a:p>
            <a:pPr lvl="2"/>
            <a:r>
              <a:rPr lang="en-US" dirty="0" smtClean="0"/>
              <a:t>Local upload</a:t>
            </a:r>
          </a:p>
          <a:p>
            <a:pPr lvl="2"/>
            <a:r>
              <a:rPr lang="en-US" dirty="0" smtClean="0"/>
              <a:t>Link through URL</a:t>
            </a:r>
          </a:p>
          <a:p>
            <a:pPr lvl="1"/>
            <a:r>
              <a:rPr lang="en-US" dirty="0" err="1" smtClean="0"/>
              <a:t>GenomeSpace</a:t>
            </a:r>
            <a:endParaRPr lang="en-US" dirty="0" smtClean="0"/>
          </a:p>
          <a:p>
            <a:pPr lvl="1"/>
            <a:r>
              <a:rPr lang="en-US" dirty="0" smtClean="0"/>
              <a:t>Other online resources</a:t>
            </a:r>
          </a:p>
          <a:p>
            <a:r>
              <a:rPr lang="en-US" dirty="0" smtClean="0"/>
              <a:t>Import History</a:t>
            </a:r>
          </a:p>
          <a:p>
            <a:pPr lvl="1"/>
            <a:r>
              <a:rPr lang="en-US" dirty="0" smtClean="0"/>
              <a:t>Saved or shared Galaxy session</a:t>
            </a:r>
          </a:p>
          <a:p>
            <a:endParaRPr lang="en-US" dirty="0" smtClean="0"/>
          </a:p>
        </p:txBody>
      </p:sp>
      <p:sp>
        <p:nvSpPr>
          <p:cNvPr id="6" name="Rectangle 5"/>
          <p:cNvSpPr/>
          <p:nvPr/>
        </p:nvSpPr>
        <p:spPr>
          <a:xfrm>
            <a:off x="892630" y="5111571"/>
            <a:ext cx="1046117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>
                <a:hlinkClick r:id="rId2"/>
              </a:rPr>
              <a:t>http://wilsonlab.org/public/presentations/CCM_data/CEBPA.fastq.gz</a:t>
            </a:r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121442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History and Job status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91136" t="11261" b="45780"/>
          <a:stretch/>
        </p:blipFill>
        <p:spPr>
          <a:xfrm>
            <a:off x="2057400" y="1690687"/>
            <a:ext cx="3309257" cy="4920467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6096000" y="2289388"/>
            <a:ext cx="3261149" cy="34163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dirty="0" smtClean="0">
                <a:ln w="0"/>
                <a:solidFill>
                  <a:srgbClr val="EEEEEE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QUEUED</a:t>
            </a:r>
          </a:p>
          <a:p>
            <a:pPr algn="ctr"/>
            <a:r>
              <a:rPr lang="en-US" sz="5400" dirty="0" smtClean="0">
                <a:ln w="0"/>
                <a:solidFill>
                  <a:srgbClr val="FFFFCC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RUNNING</a:t>
            </a:r>
          </a:p>
          <a:p>
            <a:pPr algn="ctr"/>
            <a:r>
              <a:rPr lang="en-US" sz="5400" dirty="0" smtClean="0">
                <a:ln w="0"/>
                <a:solidFill>
                  <a:srgbClr val="AFF1AF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COMPLETE</a:t>
            </a:r>
            <a:endParaRPr lang="en-US" sz="5400" b="0" cap="none" spc="0" dirty="0" smtClean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en-US" sz="5400" b="0" cap="none" spc="0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FAILED</a:t>
            </a:r>
          </a:p>
        </p:txBody>
      </p:sp>
    </p:spTree>
    <p:extLst>
      <p:ext uri="{BB962C8B-B14F-4D97-AF65-F5344CB8AC3E}">
        <p14:creationId xmlns:p14="http://schemas.microsoft.com/office/powerpoint/2010/main" val="1884951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TextShape 1"/>
          <p:cNvSpPr txBox="1"/>
          <p:nvPr/>
        </p:nvSpPr>
        <p:spPr>
          <a:xfrm>
            <a:off x="1981200" y="274680"/>
            <a:ext cx="8229240" cy="1142640"/>
          </a:xfrm>
          <a:prstGeom prst="rect">
            <a:avLst/>
          </a:prstGeom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en-US" sz="4000" dirty="0">
                <a:solidFill>
                  <a:srgbClr val="000000"/>
                </a:solidFill>
                <a:latin typeface="Calibri"/>
              </a:rPr>
              <a:t>Raw sequencing data</a:t>
            </a:r>
            <a:endParaRPr sz="4000" dirty="0"/>
          </a:p>
        </p:txBody>
      </p:sp>
      <p:sp>
        <p:nvSpPr>
          <p:cNvPr id="69" name="TextShape 2"/>
          <p:cNvSpPr txBox="1"/>
          <p:nvPr/>
        </p:nvSpPr>
        <p:spPr>
          <a:xfrm>
            <a:off x="1616528" y="1581716"/>
            <a:ext cx="8958583" cy="137484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2400" b="1" dirty="0" err="1">
                <a:solidFill>
                  <a:srgbClr val="000000"/>
                </a:solidFill>
                <a:latin typeface="Calibri"/>
              </a:rPr>
              <a:t>Fastq</a:t>
            </a:r>
            <a:r>
              <a:rPr lang="en-US" sz="2400" dirty="0">
                <a:solidFill>
                  <a:srgbClr val="000000"/>
                </a:solidFill>
                <a:latin typeface="Calibri"/>
              </a:rPr>
              <a:t> file format</a:t>
            </a:r>
            <a:endParaRPr sz="2400" dirty="0"/>
          </a:p>
          <a:p>
            <a:pPr lvl="1">
              <a:buFont typeface="Arial"/>
              <a:buChar char="•"/>
            </a:pPr>
            <a:r>
              <a:rPr lang="en-US" sz="2400" dirty="0">
                <a:solidFill>
                  <a:srgbClr val="000000"/>
                </a:solidFill>
                <a:latin typeface="Calibri"/>
              </a:rPr>
              <a:t>Text files encode both nucleotide as well as ‘quality information’</a:t>
            </a:r>
            <a:endParaRPr sz="2400" dirty="0"/>
          </a:p>
          <a:p>
            <a:pPr>
              <a:lnSpc>
                <a:spcPct val="100000"/>
              </a:lnSpc>
            </a:pPr>
            <a:endParaRPr sz="2400" dirty="0"/>
          </a:p>
        </p:txBody>
      </p:sp>
      <p:sp>
        <p:nvSpPr>
          <p:cNvPr id="70" name="CustomShape 3"/>
          <p:cNvSpPr/>
          <p:nvPr/>
        </p:nvSpPr>
        <p:spPr>
          <a:xfrm>
            <a:off x="1981199" y="3288697"/>
            <a:ext cx="8229240" cy="2524274"/>
          </a:xfrm>
          <a:prstGeom prst="rect">
            <a:avLst/>
          </a:prstGeom>
          <a:solidFill>
            <a:srgbClr val="FFFFFF"/>
          </a:solidFill>
          <a:ln w="25560">
            <a:solidFill>
              <a:srgbClr val="000000"/>
            </a:solidFill>
            <a:round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CA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@HWI-ST600:248:C1271ACXX:7:1101:1410:2127 1:N:0:TGACCA</a:t>
            </a:r>
            <a:endParaRPr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ct val="100000"/>
              </a:lnSpc>
            </a:pPr>
            <a:r>
              <a:rPr lang="en-CA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TAATCGCTAAAATCAAAACGAAATGCTGCTTCTTACAGCAGCCTCCTTAG</a:t>
            </a:r>
            <a:endParaRPr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ct val="100000"/>
              </a:lnSpc>
            </a:pPr>
            <a:r>
              <a:rPr lang="en-CA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+</a:t>
            </a:r>
            <a:endParaRPr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ct val="100000"/>
              </a:lnSpc>
            </a:pPr>
            <a:r>
              <a:rPr lang="en-CA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B@@DDFFFGHHGHE@FIIGEHIFCHGIJIHIHHIEGIEHIIJIIHHIIIE</a:t>
            </a:r>
            <a:endParaRPr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ct val="100000"/>
              </a:lnSpc>
            </a:pPr>
            <a:r>
              <a:rPr lang="en-CA" dirty="0">
                <a:solidFill>
                  <a:srgbClr val="000000"/>
                </a:solidFill>
                <a:latin typeface="Calibri"/>
              </a:rPr>
              <a:t>@HWI-ST600:248:C1271ACXX:7:1101:1508:2105 1:N:0:TGACCA</a:t>
            </a:r>
            <a:endParaRPr dirty="0"/>
          </a:p>
          <a:p>
            <a:pPr>
              <a:lnSpc>
                <a:spcPct val="100000"/>
              </a:lnSpc>
            </a:pPr>
            <a:r>
              <a:rPr lang="en-CA" dirty="0">
                <a:solidFill>
                  <a:srgbClr val="000000"/>
                </a:solidFill>
                <a:latin typeface="Calibri"/>
              </a:rPr>
              <a:t>GGTTGTCCACTCATAAGATGTGACCTGGCTCTTAGAGGAACTTTACAAAT</a:t>
            </a:r>
            <a:endParaRPr dirty="0"/>
          </a:p>
          <a:p>
            <a:pPr>
              <a:lnSpc>
                <a:spcPct val="100000"/>
              </a:lnSpc>
            </a:pPr>
            <a:r>
              <a:rPr lang="en-CA" dirty="0">
                <a:solidFill>
                  <a:srgbClr val="000000"/>
                </a:solidFill>
                <a:latin typeface="Calibri"/>
              </a:rPr>
              <a:t>+</a:t>
            </a:r>
            <a:endParaRPr dirty="0"/>
          </a:p>
          <a:p>
            <a:pPr>
              <a:lnSpc>
                <a:spcPct val="100000"/>
              </a:lnSpc>
            </a:pPr>
            <a:r>
              <a:rPr lang="en-CA" dirty="0">
                <a:solidFill>
                  <a:srgbClr val="000000"/>
                </a:solidFill>
                <a:latin typeface="Calibri"/>
              </a:rPr>
              <a:t>?@:?AABDFFFHDGEGGIIIAECHCHHHH@FHIEF*?F9FDBFH&lt;DGIII</a:t>
            </a:r>
            <a:endParaRPr dirty="0"/>
          </a:p>
          <a:p>
            <a:pPr>
              <a:lnSpc>
                <a:spcPct val="100000"/>
              </a:lnSpc>
            </a:pPr>
            <a:endParaRPr dirty="0"/>
          </a:p>
        </p:txBody>
      </p:sp>
      <p:sp>
        <p:nvSpPr>
          <p:cNvPr id="3" name="TextBox 2"/>
          <p:cNvSpPr txBox="1"/>
          <p:nvPr/>
        </p:nvSpPr>
        <p:spPr>
          <a:xfrm>
            <a:off x="1981200" y="2771890"/>
            <a:ext cx="22435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Example of a </a:t>
            </a:r>
            <a:r>
              <a:rPr lang="en-US" dirty="0" err="1"/>
              <a:t>fastq</a:t>
            </a:r>
            <a:r>
              <a:rPr lang="en-US" dirty="0"/>
              <a:t> file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073538" y="4471319"/>
            <a:ext cx="6785037" cy="1246677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Line1: begin with @, sequence identifier</a:t>
            </a:r>
          </a:p>
          <a:p>
            <a:r>
              <a:rPr lang="en-US" dirty="0">
                <a:solidFill>
                  <a:srgbClr val="FF0000"/>
                </a:solidFill>
              </a:rPr>
              <a:t>Line2: raw sequence letters</a:t>
            </a:r>
          </a:p>
          <a:p>
            <a:r>
              <a:rPr lang="en-US" dirty="0">
                <a:solidFill>
                  <a:srgbClr val="FF0000"/>
                </a:solidFill>
              </a:rPr>
              <a:t>Line3: same information as line1</a:t>
            </a:r>
          </a:p>
          <a:p>
            <a:r>
              <a:rPr lang="en-US" dirty="0">
                <a:solidFill>
                  <a:srgbClr val="FF0000"/>
                </a:solidFill>
              </a:rPr>
              <a:t>Line4: quality values for the sequence in line2</a:t>
            </a:r>
          </a:p>
        </p:txBody>
      </p:sp>
    </p:spTree>
    <p:extLst>
      <p:ext uri="{BB962C8B-B14F-4D97-AF65-F5344CB8AC3E}">
        <p14:creationId xmlns:p14="http://schemas.microsoft.com/office/powerpoint/2010/main" val="1830924038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>
                <p:childTnLst>
                  <p:par>
                    <p:cTn id="3"/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NGS: QC and FASTQ manipulation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Tools -&gt; NGS TOOLBOX BETA -&gt; NGS: QC and Manipulation</a:t>
            </a:r>
          </a:p>
          <a:p>
            <a:endParaRPr lang="en-US" dirty="0"/>
          </a:p>
          <a:p>
            <a:r>
              <a:rPr lang="en-US" b="1" dirty="0" smtClean="0"/>
              <a:t>FASTQC: </a:t>
            </a:r>
            <a:r>
              <a:rPr lang="en-US" dirty="0" smtClean="0"/>
              <a:t>Perform basic quality checks on data</a:t>
            </a:r>
          </a:p>
          <a:p>
            <a:r>
              <a:rPr lang="en-US" b="1" dirty="0" smtClean="0"/>
              <a:t>FASTQ GROOMER: </a:t>
            </a:r>
            <a:r>
              <a:rPr lang="en-US" dirty="0" smtClean="0"/>
              <a:t>“Groom” FASTQ file to correct version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7249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NGS:  MAPPING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Tools -&gt; NGS TOOLBOX BETA -&gt; NGS: Mapping</a:t>
            </a:r>
          </a:p>
          <a:p>
            <a:pPr lvl="1"/>
            <a:r>
              <a:rPr lang="en-US" dirty="0" smtClean="0"/>
              <a:t>Utilities to map raw reads to reference genomes</a:t>
            </a:r>
          </a:p>
          <a:p>
            <a:pPr lvl="1"/>
            <a:r>
              <a:rPr lang="en-US" dirty="0" smtClean="0"/>
              <a:t>BWA and Bowtie most commonly used</a:t>
            </a:r>
          </a:p>
          <a:p>
            <a:pPr lvl="1"/>
            <a:r>
              <a:rPr lang="en-US" dirty="0" smtClean="0"/>
              <a:t>Input FASTQ -&gt; Output SAM/BAM</a:t>
            </a:r>
          </a:p>
          <a:p>
            <a:pPr lvl="1"/>
            <a:r>
              <a:rPr lang="en-US" b="1" dirty="0" smtClean="0"/>
              <a:t>NB:</a:t>
            </a:r>
            <a:r>
              <a:rPr lang="en-US" dirty="0" smtClean="0"/>
              <a:t> Make sure reference genomes are consistent! (hg19)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2090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1560</TotalTime>
  <Words>566</Words>
  <Application>Microsoft Office PowerPoint</Application>
  <PresentationFormat>Widescreen</PresentationFormat>
  <Paragraphs>119</Paragraphs>
  <Slides>19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4" baseType="lpstr">
      <vt:lpstr>Arial</vt:lpstr>
      <vt:lpstr>Calibri</vt:lpstr>
      <vt:lpstr>Calibri Light</vt:lpstr>
      <vt:lpstr>Courier New</vt:lpstr>
      <vt:lpstr>Office Theme</vt:lpstr>
      <vt:lpstr>NGS data analysis</vt:lpstr>
      <vt:lpstr>Overview</vt:lpstr>
      <vt:lpstr>Introduction to Galaxy</vt:lpstr>
      <vt:lpstr>Accessing Galaxy</vt:lpstr>
      <vt:lpstr>Importing data into Galaxy</vt:lpstr>
      <vt:lpstr>History and Job status</vt:lpstr>
      <vt:lpstr>PowerPoint Presentation</vt:lpstr>
      <vt:lpstr>NGS: QC and FASTQ manipulation</vt:lpstr>
      <vt:lpstr>NGS:  MAPPING</vt:lpstr>
      <vt:lpstr>PowerPoint Presentation</vt:lpstr>
      <vt:lpstr>NGS:  SAMTOOLS</vt:lpstr>
      <vt:lpstr>NGS Workflow Recap</vt:lpstr>
      <vt:lpstr>Extracting Workflow and sharing history</vt:lpstr>
      <vt:lpstr>ChIP-seq overview</vt:lpstr>
      <vt:lpstr>Alignment of ChIP-seq reads</vt:lpstr>
      <vt:lpstr>Importing data into Galaxy: Shared Data</vt:lpstr>
      <vt:lpstr>NGS:  Peak Calling</vt:lpstr>
      <vt:lpstr>Downstream analyses</vt:lpstr>
      <vt:lpstr>Exporting data for other analyses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NGS data analysis</dc:title>
  <dc:creator>Michael Liang</dc:creator>
  <cp:lastModifiedBy>Michael Liang</cp:lastModifiedBy>
  <cp:revision>34</cp:revision>
  <dcterms:created xsi:type="dcterms:W3CDTF">2014-11-25T19:45:02Z</dcterms:created>
  <dcterms:modified xsi:type="dcterms:W3CDTF">2014-11-27T01:56:52Z</dcterms:modified>
</cp:coreProperties>
</file>