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75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62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4A4B7-9AAC-8D49-A0E1-22880BAF31DF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A75C7-8C2C-2C46-B47C-6F52CAA74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s.cnn.com/video/?/video/tech/2009/11/03/cloud.computing.test.cnn" TargetMode="External"/><Relationship Id="rId4" Type="http://schemas.openxmlformats.org/officeDocument/2006/relationships/hyperlink" Target="http://aws.amazon.com/ec2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Accessible:</a:t>
            </a:r>
            <a:r>
              <a:rPr lang="en-US" dirty="0" smtClean="0"/>
              <a:t> Users without programming experience can easily specify parameters and run tools and workflows.</a:t>
            </a:r>
          </a:p>
          <a:p>
            <a:r>
              <a:rPr lang="en-US" b="1" dirty="0" smtClean="0"/>
              <a:t>Reproducible:</a:t>
            </a:r>
            <a:r>
              <a:rPr lang="en-US" dirty="0" smtClean="0"/>
              <a:t> Galaxy captures information so that any user can repeat and understand a complete computational analysis.</a:t>
            </a:r>
          </a:p>
          <a:p>
            <a:r>
              <a:rPr lang="en-US" b="1" dirty="0" smtClean="0"/>
              <a:t>Transparent:</a:t>
            </a:r>
            <a:r>
              <a:rPr lang="en-US" dirty="0" smtClean="0"/>
              <a:t> Users share and publish analyses via the web and create Pages, interactive, web-based documents that describe a complete analysis.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75C7-8C2C-2C46-B47C-6F52CAA748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5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Galaxy Team has enabled Galaxy to be instantiated on </a:t>
            </a:r>
            <a:r>
              <a:rPr lang="en-US" dirty="0" smtClean="0">
                <a:hlinkClick r:id="rId3"/>
              </a:rPr>
              <a:t>cloud computing</a:t>
            </a:r>
            <a:r>
              <a:rPr lang="en-US" dirty="0" smtClean="0"/>
              <a:t> infrastructures, primarily </a:t>
            </a:r>
            <a:r>
              <a:rPr lang="en-US" dirty="0" smtClean="0">
                <a:hlinkClick r:id="rId4"/>
              </a:rPr>
              <a:t>Amazon Elastic Compute Cloud (EC2)</a:t>
            </a:r>
            <a:endParaRPr lang="en-US" dirty="0" smtClean="0"/>
          </a:p>
          <a:p>
            <a:r>
              <a:rPr lang="en-US" dirty="0" smtClean="0"/>
              <a:t>Reasons</a:t>
            </a:r>
            <a:r>
              <a:rPr lang="en-US" baseline="0" dirty="0" smtClean="0"/>
              <a:t> for your own galaxy: customized selection of tools, process larger datasets, private data, develop tools for galaxy and develop galaxy itself.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75C7-8C2C-2C46-B47C-6F52CAA748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75C7-8C2C-2C46-B47C-6F52CAA748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 history, show on galaxy.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75C7-8C2C-2C46-B47C-6F52CAA74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0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8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6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15AD-1C90-3344-9F00-586D914F2623}" type="datetimeFigureOut">
              <a:rPr lang="en-US" smtClean="0"/>
              <a:t>2015-11-17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899F-53C4-CA44-AE29-2F71CE65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informatics.babraham.ac.uk/projects/fastqc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alaxyproject.org/" TargetMode="External"/><Relationship Id="rId4" Type="http://schemas.openxmlformats.org/officeDocument/2006/relationships/hyperlink" Target="http://usegalaxy.org" TargetMode="External"/><Relationship Id="rId5" Type="http://schemas.openxmlformats.org/officeDocument/2006/relationships/hyperlink" Target="https://wiki.galaxyproject.org/CloudMan" TargetMode="External"/><Relationship Id="rId6" Type="http://schemas.openxmlformats.org/officeDocument/2006/relationships/hyperlink" Target="https://wiki.galaxyproject.org/Admin/GetGalax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egalaxy.org/u/huayun/h/ccmtutorialpublic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630971" y="1146606"/>
            <a:ext cx="10182332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Biologist’s Guide to the Galaxy</a:t>
            </a:r>
            <a:br>
              <a:rPr lang="en-US" dirty="0" smtClean="0"/>
            </a:br>
            <a:r>
              <a:rPr lang="en-US" sz="4000" dirty="0" smtClean="0"/>
              <a:t>-- NGS analysis in Galaxy</a:t>
            </a:r>
            <a:endParaRPr lang="en-US" sz="4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90292" y="4016100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CCM </a:t>
            </a:r>
            <a:r>
              <a:rPr lang="en-US" dirty="0" smtClean="0"/>
              <a:t>Tutorial series </a:t>
            </a:r>
          </a:p>
          <a:p>
            <a:r>
              <a:rPr lang="en-US" dirty="0" smtClean="0"/>
              <a:t>11.18.2015</a:t>
            </a:r>
            <a:endParaRPr lang="en-US" dirty="0" smtClean="0"/>
          </a:p>
          <a:p>
            <a:r>
              <a:rPr lang="en-US" dirty="0" smtClean="0"/>
              <a:t>Huayun Hou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uayun.hou@sickkids.ca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data – raw data in </a:t>
            </a:r>
            <a:r>
              <a:rPr lang="en-US" b="1" dirty="0" smtClean="0"/>
              <a:t>FASTQ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QC and trimming</a:t>
            </a:r>
          </a:p>
          <a:p>
            <a:r>
              <a:rPr lang="en-US" dirty="0" smtClean="0"/>
              <a:t>Alignment – reads stored in </a:t>
            </a:r>
            <a:r>
              <a:rPr lang="en-US" b="1" dirty="0" smtClean="0"/>
              <a:t>bam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Visualization – </a:t>
            </a:r>
            <a:r>
              <a:rPr lang="en-US" b="1" dirty="0" err="1" smtClean="0"/>
              <a:t>bedGraph</a:t>
            </a:r>
            <a:r>
              <a:rPr lang="en-US" dirty="0" smtClean="0"/>
              <a:t> or </a:t>
            </a:r>
            <a:r>
              <a:rPr lang="en-US" b="1" dirty="0" err="1" smtClean="0"/>
              <a:t>bigWig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Peak calling (for </a:t>
            </a:r>
            <a:r>
              <a:rPr lang="en-US" dirty="0" err="1" smtClean="0"/>
              <a:t>ChIP-seq</a:t>
            </a:r>
            <a:r>
              <a:rPr lang="en-US" dirty="0" smtClean="0"/>
              <a:t>) – </a:t>
            </a:r>
            <a:r>
              <a:rPr lang="en-US" b="1" dirty="0" smtClean="0"/>
              <a:t>bed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Peak filtering and overlap with gene promoters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7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202" y="365125"/>
            <a:ext cx="8651867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Importing data into Galaxy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867" y="1690688"/>
            <a:ext cx="8651867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Tools -&gt; Get Data</a:t>
            </a:r>
          </a:p>
          <a:p>
            <a:pPr lvl="1"/>
            <a:r>
              <a:rPr lang="en-US" dirty="0" smtClean="0"/>
              <a:t>Upload File</a:t>
            </a:r>
          </a:p>
          <a:p>
            <a:pPr lvl="2"/>
            <a:r>
              <a:rPr lang="en-US" dirty="0" smtClean="0"/>
              <a:t>Local upload</a:t>
            </a:r>
          </a:p>
          <a:p>
            <a:pPr lvl="2"/>
            <a:r>
              <a:rPr lang="en-US" dirty="0" smtClean="0"/>
              <a:t>Link through URL</a:t>
            </a:r>
          </a:p>
          <a:p>
            <a:pPr lvl="1"/>
            <a:r>
              <a:rPr lang="en-US" dirty="0" err="1" smtClean="0"/>
              <a:t>GenomeSpace</a:t>
            </a:r>
            <a:endParaRPr lang="en-US" dirty="0" smtClean="0"/>
          </a:p>
          <a:p>
            <a:pPr lvl="1"/>
            <a:r>
              <a:rPr lang="en-US" dirty="0" smtClean="0"/>
              <a:t>UCSC, </a:t>
            </a:r>
            <a:r>
              <a:rPr lang="en-US" dirty="0" err="1" smtClean="0"/>
              <a:t>BioMart</a:t>
            </a:r>
            <a:r>
              <a:rPr lang="en-US" dirty="0" smtClean="0"/>
              <a:t> and other online resources</a:t>
            </a:r>
          </a:p>
          <a:p>
            <a:r>
              <a:rPr lang="en-US" dirty="0" smtClean="0"/>
              <a:t>Import History</a:t>
            </a:r>
          </a:p>
          <a:p>
            <a:pPr lvl="1"/>
            <a:r>
              <a:rPr lang="en-US" dirty="0" smtClean="0"/>
              <a:t>Saved or shared Galaxy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0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and Trimming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FastQC</a:t>
            </a:r>
            <a:r>
              <a:rPr lang="en-US" dirty="0" smtClean="0"/>
              <a:t> : a quick impression on the quality of NGS data</a:t>
            </a:r>
          </a:p>
          <a:p>
            <a:pPr lvl="1"/>
            <a:r>
              <a:rPr lang="en-US" dirty="0" smtClean="0"/>
              <a:t>NGS: QC and manipulation -&gt; </a:t>
            </a:r>
            <a:r>
              <a:rPr lang="en-US" dirty="0" err="1" smtClean="0"/>
              <a:t>FastQC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http://www.bioinformatics.babraham.ac.uk/projects/fastqc/</a:t>
            </a:r>
            <a:r>
              <a:rPr lang="en-US" dirty="0" smtClean="0"/>
              <a:t>	</a:t>
            </a:r>
          </a:p>
          <a:p>
            <a:r>
              <a:rPr lang="en-US" dirty="0" smtClean="0"/>
              <a:t>FASTQ groomer : switch between quality score systems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Be careful with versions</a:t>
            </a:r>
          </a:p>
          <a:p>
            <a:r>
              <a:rPr lang="en-US" dirty="0" smtClean="0"/>
              <a:t>Trimming or filtering : </a:t>
            </a:r>
          </a:p>
          <a:p>
            <a:pPr lvl="1"/>
            <a:r>
              <a:rPr lang="en-US" dirty="0" smtClean="0"/>
              <a:t>Adaptors, low quality reads, trim reads shorter</a:t>
            </a:r>
          </a:p>
          <a:p>
            <a:pPr lvl="1"/>
            <a:r>
              <a:rPr lang="en-US" dirty="0" smtClean="0"/>
              <a:t>Filter FASTQ (sliding window), Clip (adaptor)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2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Aligners: Bowtie2 (short reads);</a:t>
            </a:r>
            <a:r>
              <a:rPr lang="en-US" sz="2800" dirty="0"/>
              <a:t> </a:t>
            </a:r>
            <a:r>
              <a:rPr lang="en-US" sz="2800" dirty="0" err="1" smtClean="0"/>
              <a:t>Bwa</a:t>
            </a:r>
            <a:r>
              <a:rPr lang="en-US" sz="2800" dirty="0" smtClean="0"/>
              <a:t> (short reads);</a:t>
            </a:r>
            <a:r>
              <a:rPr lang="en-US" sz="2800" dirty="0"/>
              <a:t> </a:t>
            </a:r>
            <a:r>
              <a:rPr lang="en-US" sz="2800" dirty="0" err="1" smtClean="0"/>
              <a:t>Bwa-mem</a:t>
            </a:r>
            <a:r>
              <a:rPr lang="en-US" sz="2800" dirty="0" smtClean="0"/>
              <a:t> (longer reads ( &gt; 100bp))</a:t>
            </a:r>
          </a:p>
          <a:p>
            <a:r>
              <a:rPr lang="en-US" sz="2800" dirty="0" smtClean="0"/>
              <a:t>Choose genome assembly</a:t>
            </a:r>
          </a:p>
          <a:p>
            <a:r>
              <a:rPr lang="en-US" sz="2800" dirty="0" smtClean="0"/>
              <a:t>Output format: bam file (binary version of </a:t>
            </a:r>
            <a:r>
              <a:rPr lang="en-US" sz="2800" dirty="0" err="1" smtClean="0"/>
              <a:t>sam</a:t>
            </a:r>
            <a:r>
              <a:rPr lang="en-US" sz="2800" dirty="0" smtClean="0"/>
              <a:t> files)</a:t>
            </a:r>
          </a:p>
          <a:p>
            <a:r>
              <a:rPr lang="en-US" sz="2800" dirty="0" smtClean="0"/>
              <a:t>Summary of alignment: </a:t>
            </a:r>
            <a:r>
              <a:rPr lang="en-US" sz="2800" dirty="0" err="1" smtClean="0"/>
              <a:t>Samtools</a:t>
            </a:r>
            <a:r>
              <a:rPr lang="en-US" sz="2800" dirty="0" smtClean="0"/>
              <a:t> -&gt; </a:t>
            </a:r>
            <a:r>
              <a:rPr lang="en-US" sz="2800" dirty="0" err="1" smtClean="0"/>
              <a:t>idxStats</a:t>
            </a:r>
            <a:r>
              <a:rPr lang="en-US" sz="2800" dirty="0" smtClean="0"/>
              <a:t> and </a:t>
            </a:r>
            <a:r>
              <a:rPr lang="en-US" sz="2800" dirty="0" err="1" smtClean="0"/>
              <a:t>flagStat</a:t>
            </a:r>
            <a:endParaRPr lang="en-US" sz="2800" dirty="0" smtClean="0"/>
          </a:p>
          <a:p>
            <a:r>
              <a:rPr lang="en-US" sz="2800" dirty="0" smtClean="0"/>
              <a:t>Filter bam reads : </a:t>
            </a:r>
            <a:r>
              <a:rPr lang="en-US" sz="2800" dirty="0" err="1" smtClean="0"/>
              <a:t>Bamtools</a:t>
            </a:r>
            <a:r>
              <a:rPr lang="en-US" sz="2800" dirty="0" smtClean="0"/>
              <a:t> -&gt; filter -&gt; </a:t>
            </a:r>
            <a:r>
              <a:rPr lang="en-US" sz="2800" dirty="0" err="1" smtClean="0"/>
              <a:t>MapQuality</a:t>
            </a:r>
            <a:r>
              <a:rPr lang="en-US" sz="2800" dirty="0" smtClean="0"/>
              <a:t> (&gt;, =, &lt; etc.)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935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Genome coverage file: </a:t>
            </a:r>
            <a:r>
              <a:rPr lang="en-US" dirty="0" err="1" smtClean="0"/>
              <a:t>bedGraph</a:t>
            </a:r>
            <a:r>
              <a:rPr lang="en-US" dirty="0" smtClean="0"/>
              <a:t> or Wiggle</a:t>
            </a:r>
          </a:p>
          <a:p>
            <a:pPr lvl="1"/>
            <a:r>
              <a:rPr lang="en-US" dirty="0" err="1" smtClean="0"/>
              <a:t>BEDtools</a:t>
            </a:r>
            <a:r>
              <a:rPr lang="en-US" dirty="0" smtClean="0"/>
              <a:t>: </a:t>
            </a:r>
            <a:r>
              <a:rPr lang="en-US" dirty="0" err="1" smtClean="0"/>
              <a:t>Creat</a:t>
            </a:r>
            <a:r>
              <a:rPr lang="en-US" dirty="0" smtClean="0"/>
              <a:t> a </a:t>
            </a:r>
            <a:r>
              <a:rPr lang="en-US" dirty="0" err="1" smtClean="0"/>
              <a:t>BedGraph</a:t>
            </a:r>
            <a:r>
              <a:rPr lang="en-US" dirty="0" smtClean="0"/>
              <a:t> of genome coverage</a:t>
            </a:r>
          </a:p>
          <a:p>
            <a:r>
              <a:rPr lang="en-US" dirty="0" err="1" smtClean="0"/>
              <a:t>BigWig</a:t>
            </a:r>
            <a:r>
              <a:rPr lang="en-US" dirty="0" smtClean="0"/>
              <a:t>: binary, quick accession</a:t>
            </a:r>
          </a:p>
          <a:p>
            <a:pPr lvl="1"/>
            <a:r>
              <a:rPr lang="en-US" dirty="0" smtClean="0"/>
              <a:t>Covert formats: Wig/</a:t>
            </a:r>
            <a:r>
              <a:rPr lang="en-US" dirty="0" err="1" smtClean="0"/>
              <a:t>bedGraph</a:t>
            </a:r>
            <a:r>
              <a:rPr lang="en-US" dirty="0" smtClean="0"/>
              <a:t>-to-</a:t>
            </a:r>
            <a:r>
              <a:rPr lang="en-US" dirty="0" err="1" smtClean="0"/>
              <a:t>bigWig</a:t>
            </a:r>
            <a:endParaRPr lang="en-US" dirty="0" smtClean="0"/>
          </a:p>
          <a:p>
            <a:r>
              <a:rPr lang="en-US" dirty="0" smtClean="0"/>
              <a:t>Visualization on UCSC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5-11-18 at 2.39.37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66" y="3869857"/>
            <a:ext cx="2698410" cy="2929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1766" y="6335401"/>
            <a:ext cx="1485394" cy="464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38789" y="4342822"/>
            <a:ext cx="3648897" cy="2240566"/>
            <a:chOff x="1292169" y="2185301"/>
            <a:chExt cx="6746148" cy="4142400"/>
          </a:xfrm>
        </p:grpSpPr>
        <p:grpSp>
          <p:nvGrpSpPr>
            <p:cNvPr id="4" name="Group 3"/>
            <p:cNvGrpSpPr/>
            <p:nvPr/>
          </p:nvGrpSpPr>
          <p:grpSpPr>
            <a:xfrm>
              <a:off x="1292169" y="2543710"/>
              <a:ext cx="3720464" cy="129810"/>
              <a:chOff x="1821743" y="2833385"/>
              <a:chExt cx="3720464" cy="12981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609612" y="4009905"/>
              <a:ext cx="3720463" cy="129810"/>
              <a:chOff x="2179411" y="4347053"/>
              <a:chExt cx="3720463" cy="12981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36078" y="4295740"/>
              <a:ext cx="3720463" cy="129810"/>
              <a:chOff x="2179411" y="4347053"/>
              <a:chExt cx="3720463" cy="12981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164797" y="4425550"/>
              <a:ext cx="3720463" cy="129810"/>
              <a:chOff x="2179411" y="4347053"/>
              <a:chExt cx="3720463" cy="12981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113246" y="3147381"/>
              <a:ext cx="3720463" cy="129810"/>
              <a:chOff x="2179411" y="4347053"/>
              <a:chExt cx="3720463" cy="12981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696511" y="2836449"/>
              <a:ext cx="3720464" cy="129810"/>
              <a:chOff x="1821743" y="2833385"/>
              <a:chExt cx="3720464" cy="12981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852011" y="2991915"/>
              <a:ext cx="3720464" cy="129810"/>
              <a:chOff x="1821743" y="2833385"/>
              <a:chExt cx="3720464" cy="12981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75376" y="3277191"/>
              <a:ext cx="3720464" cy="129810"/>
              <a:chOff x="1821743" y="2833385"/>
              <a:chExt cx="3720464" cy="12981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317854" y="4562058"/>
              <a:ext cx="3720463" cy="128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04420" y="4562058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50306" y="5763281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844511" y="3428058"/>
              <a:ext cx="3720463" cy="129810"/>
              <a:chOff x="2179411" y="4347053"/>
              <a:chExt cx="3720463" cy="12981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497440" y="2690745"/>
              <a:ext cx="3720463" cy="129810"/>
              <a:chOff x="2179411" y="4347053"/>
              <a:chExt cx="3720463" cy="12981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80176" y="3581991"/>
              <a:ext cx="3720464" cy="129810"/>
              <a:chOff x="1821743" y="2833385"/>
              <a:chExt cx="3720464" cy="12981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414073" y="3867267"/>
              <a:ext cx="3720464" cy="129810"/>
              <a:chOff x="1821743" y="2833385"/>
              <a:chExt cx="3720464" cy="12981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069235" y="3737457"/>
              <a:ext cx="3720463" cy="129810"/>
              <a:chOff x="2179411" y="4347053"/>
              <a:chExt cx="3720463" cy="12981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752286" y="4143340"/>
              <a:ext cx="3720464" cy="129810"/>
              <a:chOff x="1821743" y="2833385"/>
              <a:chExt cx="3720464" cy="12981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4384006" y="2185301"/>
              <a:ext cx="311475" cy="2860574"/>
            </a:xfrm>
            <a:prstGeom prst="rect">
              <a:avLst/>
            </a:prstGeom>
            <a:solidFill>
              <a:schemeClr val="bg1">
                <a:lumMod val="75000"/>
                <a:alpha val="5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96511" y="5610302"/>
              <a:ext cx="60600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48911" y="5762702"/>
              <a:ext cx="60600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247970" y="5263954"/>
              <a:ext cx="575803" cy="679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0306" y="4861209"/>
              <a:ext cx="2102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DNA binding protein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02706" y="5915681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55106" y="6068081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48025" y="6083983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83691" y="6197891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84203" y="5791422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36603" y="5943822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18769" y="5801773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71169" y="5954173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97125" y="5323503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35380" y="5453313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19582" y="5456370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85685" y="5456370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63228" y="5323503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75715" y="5191292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5060" y="1898335"/>
            <a:ext cx="6223965" cy="3965575"/>
            <a:chOff x="5287000" y="546291"/>
            <a:chExt cx="5284880" cy="344822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3549" b="22334"/>
            <a:stretch/>
          </p:blipFill>
          <p:spPr>
            <a:xfrm>
              <a:off x="5287000" y="546291"/>
              <a:ext cx="3251315" cy="344822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765601" y="1839836"/>
              <a:ext cx="1806279" cy="5620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Sequence and align to genome</a:t>
              </a:r>
              <a:endParaRPr lang="en-US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1" name="Title 1"/>
          <p:cNvSpPr txBox="1">
            <a:spLocks/>
          </p:cNvSpPr>
          <p:nvPr/>
        </p:nvSpPr>
        <p:spPr>
          <a:xfrm>
            <a:off x="838200" y="365125"/>
            <a:ext cx="8081035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ChIP-seq</a:t>
            </a:r>
            <a:r>
              <a:rPr lang="en-US" dirty="0" smtClean="0"/>
              <a:t>:  Peak Calling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2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8081035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ChIP-seq</a:t>
            </a:r>
            <a:r>
              <a:rPr lang="en-US" dirty="0" smtClean="0"/>
              <a:t>:  Peak Calling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8081035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Tools -&gt; NGS TOOLBOX BETA -&gt; NGS: Peak Calling</a:t>
            </a:r>
          </a:p>
          <a:p>
            <a:pPr lvl="1"/>
            <a:r>
              <a:rPr lang="en-US" dirty="0" smtClean="0"/>
              <a:t>Tools for identifying </a:t>
            </a:r>
            <a:r>
              <a:rPr lang="en-US" dirty="0" err="1" smtClean="0"/>
              <a:t>ChIP-seq</a:t>
            </a:r>
            <a:r>
              <a:rPr lang="en-US" dirty="0" smtClean="0"/>
              <a:t> Peaks</a:t>
            </a:r>
          </a:p>
          <a:p>
            <a:pPr lvl="1"/>
            <a:r>
              <a:rPr lang="en-US" b="1" dirty="0" smtClean="0"/>
              <a:t>MACS</a:t>
            </a:r>
            <a:endParaRPr lang="en-US" dirty="0" smtClean="0"/>
          </a:p>
          <a:p>
            <a:pPr lvl="2"/>
            <a:r>
              <a:rPr lang="en-US" b="1" dirty="0" smtClean="0"/>
              <a:t>Accepts multiple TAG files (Bed, BAM, etc.)</a:t>
            </a:r>
          </a:p>
          <a:p>
            <a:pPr lvl="2"/>
            <a:r>
              <a:rPr lang="en-US" b="1" dirty="0" smtClean="0"/>
              <a:t>Control File helps reduce technical artifacts</a:t>
            </a:r>
          </a:p>
          <a:p>
            <a:pPr lvl="2"/>
            <a:r>
              <a:rPr lang="en-US" b="1" dirty="0" smtClean="0"/>
              <a:t>Check genome size, tag size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93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the peaks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 gene promoters?</a:t>
            </a:r>
          </a:p>
          <a:p>
            <a:pPr lvl="1"/>
            <a:r>
              <a:rPr lang="en-US" dirty="0" smtClean="0"/>
              <a:t>Fetch genes from UCSC : </a:t>
            </a:r>
            <a:r>
              <a:rPr lang="en-US" dirty="0" err="1" smtClean="0"/>
              <a:t>getData</a:t>
            </a:r>
            <a:r>
              <a:rPr lang="en-US" dirty="0" smtClean="0"/>
              <a:t> -&gt; UCSC main; select bed file as output</a:t>
            </a:r>
          </a:p>
          <a:p>
            <a:pPr lvl="1"/>
            <a:r>
              <a:rPr lang="en-US" dirty="0" smtClean="0"/>
              <a:t>Overlap: Operate on Genomic Intervals -&gt; 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7139164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7139164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Galaxy workflow is an abstract representation of a multi-steps analysis</a:t>
            </a:r>
          </a:p>
          <a:p>
            <a:r>
              <a:rPr lang="en-US" dirty="0" smtClean="0"/>
              <a:t>A series of tools and the flow of datasets between them, without tied to any specific datasets</a:t>
            </a:r>
          </a:p>
          <a:p>
            <a:r>
              <a:rPr lang="en-US" dirty="0" smtClean="0"/>
              <a:t>History options -&gt; extract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2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Galaxy: accessibility and reproducibility</a:t>
            </a:r>
          </a:p>
          <a:p>
            <a:r>
              <a:rPr lang="en-US" dirty="0" smtClean="0"/>
              <a:t>Limitations: </a:t>
            </a:r>
          </a:p>
          <a:p>
            <a:pPr lvl="1"/>
            <a:r>
              <a:rPr lang="en-US" dirty="0" smtClean="0"/>
              <a:t>For process involving multiple steps and datasets, naming is not intuitive </a:t>
            </a:r>
            <a:endParaRPr lang="en-US" dirty="0" smtClean="0"/>
          </a:p>
          <a:p>
            <a:pPr lvl="1"/>
            <a:r>
              <a:rPr lang="en-US" dirty="0" smtClean="0"/>
              <a:t>Restricted to tools available through the main portal or toolshed</a:t>
            </a:r>
          </a:p>
          <a:p>
            <a:r>
              <a:rPr lang="en-US" dirty="0" smtClean="0"/>
              <a:t>Tips: </a:t>
            </a:r>
          </a:p>
          <a:p>
            <a:pPr lvl="1"/>
            <a:r>
              <a:rPr lang="en-US" dirty="0" smtClean="0"/>
              <a:t>Always read tool descriptions</a:t>
            </a:r>
          </a:p>
          <a:p>
            <a:pPr lvl="1"/>
            <a:r>
              <a:rPr lang="en-US" dirty="0" smtClean="0"/>
              <a:t>Follow published tutorials or workflows first</a:t>
            </a:r>
            <a:endParaRPr lang="en-US" dirty="0"/>
          </a:p>
          <a:p>
            <a:pPr lvl="1"/>
            <a:r>
              <a:rPr lang="en-US" dirty="0" smtClean="0"/>
              <a:t>Google is your friend!</a:t>
            </a:r>
          </a:p>
        </p:txBody>
      </p:sp>
    </p:spTree>
    <p:extLst>
      <p:ext uri="{BB962C8B-B14F-4D97-AF65-F5344CB8AC3E}">
        <p14:creationId xmlns:p14="http://schemas.microsoft.com/office/powerpoint/2010/main" val="181614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46" y="377245"/>
            <a:ext cx="8235170" cy="4696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5603" y="5080259"/>
            <a:ext cx="26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biocomicals.blogspot.com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658" y="2862824"/>
            <a:ext cx="5089889" cy="38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0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long, and thanks for all the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7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728187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838200" y="1825625"/>
            <a:ext cx="72818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Galaxy</a:t>
            </a:r>
          </a:p>
          <a:p>
            <a:r>
              <a:rPr lang="en-US" dirty="0" smtClean="0"/>
              <a:t>NGS analysis on Galaxy</a:t>
            </a:r>
          </a:p>
          <a:p>
            <a:pPr lvl="1"/>
            <a:r>
              <a:rPr lang="en-US" dirty="0" smtClean="0"/>
              <a:t>NGS analysis tools and pipelines</a:t>
            </a:r>
          </a:p>
          <a:p>
            <a:pPr lvl="1"/>
            <a:r>
              <a:rPr lang="en-US" dirty="0" smtClean="0"/>
              <a:t>Text manipulation </a:t>
            </a:r>
          </a:p>
          <a:p>
            <a:pPr lvl="1"/>
            <a:r>
              <a:rPr lang="en-US" dirty="0" smtClean="0"/>
              <a:t>Filtering, overlapping </a:t>
            </a:r>
          </a:p>
          <a:p>
            <a:r>
              <a:rPr lang="en-US" dirty="0" smtClean="0"/>
              <a:t>Sharing and publish data with Galaxy</a:t>
            </a:r>
          </a:p>
          <a:p>
            <a:pPr lvl="1"/>
            <a:r>
              <a:rPr lang="en-US" dirty="0"/>
              <a:t>Workflow, history and pages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330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0" y="62886"/>
            <a:ext cx="8229600" cy="1143000"/>
          </a:xfrm>
        </p:spPr>
        <p:txBody>
          <a:bodyPr/>
          <a:lstStyle/>
          <a:p>
            <a:r>
              <a:rPr lang="en-US" dirty="0" smtClean="0"/>
              <a:t>What is Galaxy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5597" y="2053927"/>
            <a:ext cx="8195201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Galaxy</a:t>
            </a:r>
            <a:r>
              <a:rPr lang="en-US" dirty="0" smtClean="0"/>
              <a:t> is a </a:t>
            </a:r>
            <a:r>
              <a:rPr lang="en-US" b="1" dirty="0" smtClean="0"/>
              <a:t>free, open source</a:t>
            </a:r>
            <a:r>
              <a:rPr lang="en-US" dirty="0" smtClean="0"/>
              <a:t>, web-based platform for </a:t>
            </a:r>
            <a:r>
              <a:rPr lang="en-US" b="1" i="1" dirty="0" smtClean="0"/>
              <a:t>accessible, reproducible</a:t>
            </a:r>
            <a:r>
              <a:rPr lang="en-US" dirty="0" smtClean="0"/>
              <a:t>, and </a:t>
            </a:r>
            <a:r>
              <a:rPr lang="en-US" b="1" i="1" dirty="0" smtClean="0"/>
              <a:t>transparent</a:t>
            </a:r>
            <a:r>
              <a:rPr lang="en-US" dirty="0" smtClean="0"/>
              <a:t> computational biomedical research.</a:t>
            </a:r>
          </a:p>
        </p:txBody>
      </p:sp>
      <p:pic>
        <p:nvPicPr>
          <p:cNvPr id="4" name="Picture 2" descr="Gala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6" y="274638"/>
            <a:ext cx="3134438" cy="8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597" y="4628419"/>
            <a:ext cx="472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Wiki: https://</a:t>
            </a:r>
            <a:r>
              <a:rPr lang="en-US" sz="2400" dirty="0" err="1" smtClean="0">
                <a:solidFill>
                  <a:srgbClr val="0000FF"/>
                </a:solidFill>
              </a:rPr>
              <a:t>wiki.galaxyproject.org</a:t>
            </a:r>
            <a:r>
              <a:rPr lang="en-US" sz="2400" dirty="0" smtClean="0">
                <a:solidFill>
                  <a:srgbClr val="0000FF"/>
                </a:solidFill>
              </a:rPr>
              <a:t>/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597" y="5270521"/>
            <a:ext cx="5952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Tutorials: https://</a:t>
            </a:r>
            <a:r>
              <a:rPr lang="en-US" sz="2400" dirty="0" err="1" smtClean="0">
                <a:solidFill>
                  <a:srgbClr val="0000FF"/>
                </a:solidFill>
              </a:rPr>
              <a:t>wiki.galaxyproject.org</a:t>
            </a:r>
            <a:r>
              <a:rPr lang="en-US" sz="2400" dirty="0" smtClean="0">
                <a:solidFill>
                  <a:srgbClr val="0000FF"/>
                </a:solidFill>
              </a:rPr>
              <a:t>/Learn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5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Galaxy?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Galaxy home: </a:t>
            </a:r>
            <a:r>
              <a:rPr lang="en-US" dirty="0" smtClean="0">
                <a:hlinkClick r:id="rId3"/>
              </a:rPr>
              <a:t>http://galaxyproject.org/</a:t>
            </a:r>
            <a:endParaRPr lang="en-US" dirty="0" smtClean="0"/>
          </a:p>
          <a:p>
            <a:r>
              <a:rPr lang="en-US" dirty="0" smtClean="0"/>
              <a:t>Galaxy public server: </a:t>
            </a:r>
            <a:r>
              <a:rPr lang="en-US" dirty="0" smtClean="0">
                <a:hlinkClick r:id="rId4"/>
              </a:rPr>
              <a:t>http://usegalaxy.org</a:t>
            </a:r>
            <a:endParaRPr lang="en-US" dirty="0" smtClean="0"/>
          </a:p>
          <a:p>
            <a:r>
              <a:rPr lang="en-US" dirty="0" smtClean="0"/>
              <a:t>Galaxy on cloud: </a:t>
            </a:r>
            <a:r>
              <a:rPr lang="en-US" dirty="0" smtClean="0">
                <a:hlinkClick r:id="rId5"/>
              </a:rPr>
              <a:t>https://wiki.galaxyproject.org/CloudMan</a:t>
            </a:r>
            <a:endParaRPr lang="en-US" dirty="0" smtClean="0"/>
          </a:p>
          <a:p>
            <a:r>
              <a:rPr lang="en-US" dirty="0" smtClean="0"/>
              <a:t>Local Galaxy instance: </a:t>
            </a:r>
            <a:r>
              <a:rPr lang="en-US" dirty="0" smtClean="0">
                <a:hlinkClick r:id="rId6"/>
              </a:rPr>
              <a:t>https://wiki.galaxyproject.org/Admin/GetGalaxy</a:t>
            </a:r>
            <a:endParaRPr lang="en-US" dirty="0" smtClean="0"/>
          </a:p>
          <a:p>
            <a:pPr lvl="1"/>
            <a:r>
              <a:rPr lang="en-US" dirty="0" smtClean="0"/>
              <a:t>Galaxy toolshed: https://toolshed.g2.bx.psu.edu/</a:t>
            </a:r>
          </a:p>
        </p:txBody>
      </p:sp>
    </p:spTree>
    <p:extLst>
      <p:ext uri="{BB962C8B-B14F-4D97-AF65-F5344CB8AC3E}">
        <p14:creationId xmlns:p14="http://schemas.microsoft.com/office/powerpoint/2010/main" val="32808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233596" y="140836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Galaxy main web interface</a:t>
            </a:r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usegalaxy.org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 descr="Screen Shot 2015-11-17 at 10.16.45 P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9" y="1435241"/>
            <a:ext cx="8494461" cy="5122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684" y="1422667"/>
            <a:ext cx="1986681" cy="5180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75322" y="1424169"/>
            <a:ext cx="4525103" cy="5180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75868" y="1425671"/>
            <a:ext cx="1875029" cy="5180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449996" y="3396915"/>
            <a:ext cx="1559168" cy="124490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analysis tools </a:t>
            </a:r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>
            <a:off x="3783600" y="3385842"/>
            <a:ext cx="1746265" cy="158292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 analysis result, file content and other information</a:t>
            </a:r>
            <a:endParaRPr lang="en-US" dirty="0"/>
          </a:p>
        </p:txBody>
      </p:sp>
      <p:sp>
        <p:nvSpPr>
          <p:cNvPr id="9" name="Folded Corner 8"/>
          <p:cNvSpPr/>
          <p:nvPr/>
        </p:nvSpPr>
        <p:spPr>
          <a:xfrm>
            <a:off x="7029188" y="3399919"/>
            <a:ext cx="1746265" cy="1292204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Step-wise history of analysis and job statues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1235" y="1422667"/>
            <a:ext cx="4564337" cy="314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92990" y="982547"/>
            <a:ext cx="333174" cy="443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ded Corner 11"/>
          <p:cNvSpPr/>
          <p:nvPr/>
        </p:nvSpPr>
        <p:spPr>
          <a:xfrm>
            <a:off x="7089033" y="655602"/>
            <a:ext cx="1156802" cy="33952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 bar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36534" y="1298472"/>
            <a:ext cx="461525" cy="4385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68179" y="1785173"/>
            <a:ext cx="2837208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Registering for an account greatly improves accessible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3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7605789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Current history: </a:t>
            </a:r>
          </a:p>
          <a:p>
            <a:pPr lvl="1"/>
            <a:r>
              <a:rPr lang="en-US" dirty="0" smtClean="0"/>
              <a:t>your working directory or workspace</a:t>
            </a:r>
          </a:p>
          <a:p>
            <a:pPr lvl="1"/>
            <a:r>
              <a:rPr lang="en-US" dirty="0" smtClean="0"/>
              <a:t>Job statues</a:t>
            </a:r>
          </a:p>
          <a:p>
            <a:r>
              <a:rPr lang="en-US" dirty="0" smtClean="0"/>
              <a:t>Multiple histories: </a:t>
            </a:r>
          </a:p>
          <a:p>
            <a:pPr lvl="1"/>
            <a:r>
              <a:rPr lang="en-US" dirty="0" smtClean="0"/>
              <a:t>Documentation of previous activities</a:t>
            </a:r>
          </a:p>
          <a:p>
            <a:pPr lvl="1"/>
            <a:r>
              <a:rPr lang="en-US" dirty="0" smtClean="0"/>
              <a:t>Share and publish </a:t>
            </a:r>
          </a:p>
          <a:p>
            <a:r>
              <a:rPr lang="en-US" dirty="0" smtClean="0"/>
              <a:t>History for this tutorial: </a:t>
            </a:r>
          </a:p>
          <a:p>
            <a:pPr lvl="1"/>
            <a:r>
              <a:rPr lang="en-US" b="1" dirty="0" smtClean="0">
                <a:hlinkClick r:id="rId3"/>
              </a:rPr>
              <a:t>https://usegalaxy.org/u/huayun/h/ccmtutorialpublic</a:t>
            </a:r>
            <a:endParaRPr lang="en-US" b="1" dirty="0" smtClean="0"/>
          </a:p>
          <a:p>
            <a:pPr lvl="1"/>
            <a:r>
              <a:rPr lang="en-US" b="1" dirty="0" smtClean="0"/>
              <a:t>Shared Data – published histories</a:t>
            </a:r>
            <a:endParaRPr lang="en-US" b="1" dirty="0"/>
          </a:p>
        </p:txBody>
      </p:sp>
      <p:pic>
        <p:nvPicPr>
          <p:cNvPr id="9" name="Picture 8" descr="Screen Shot 2015-11-18 at 12.28.28 A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38" y="1246410"/>
            <a:ext cx="2215759" cy="3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852"/>
            <a:ext cx="8229600" cy="1143000"/>
          </a:xfrm>
        </p:spPr>
        <p:txBody>
          <a:bodyPr/>
          <a:lstStyle/>
          <a:p>
            <a:r>
              <a:rPr lang="en-US" dirty="0" smtClean="0"/>
              <a:t>Manage histories</a:t>
            </a:r>
            <a:endParaRPr lang="en-US" dirty="0"/>
          </a:p>
        </p:txBody>
      </p:sp>
      <p:pic>
        <p:nvPicPr>
          <p:cNvPr id="3" name="Picture 2" descr="Screen Shot 2015-11-18 at 12.24.21 A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/>
          <a:stretch/>
        </p:blipFill>
        <p:spPr>
          <a:xfrm>
            <a:off x="1539677" y="1094148"/>
            <a:ext cx="2686039" cy="5640782"/>
          </a:xfrm>
          <a:prstGeom prst="rect">
            <a:avLst/>
          </a:prstGeom>
        </p:spPr>
      </p:pic>
      <p:pic>
        <p:nvPicPr>
          <p:cNvPr id="4" name="Picture 3" descr="Screen Shot 2015-11-18 at 12.26.05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42" y="953959"/>
            <a:ext cx="2420657" cy="59040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94448" y="1108417"/>
            <a:ext cx="931268" cy="8606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4225716" y="1538764"/>
            <a:ext cx="1622371" cy="430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98326" y="2602095"/>
            <a:ext cx="2627390" cy="1564429"/>
          </a:xfrm>
          <a:prstGeom prst="rect">
            <a:avLst/>
          </a:prstGeom>
          <a:solidFill>
            <a:schemeClr val="accent1">
              <a:alpha val="2300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Tags and annotations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6117" y="4252137"/>
            <a:ext cx="2627390" cy="1883497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Steps and datasets</a:t>
            </a:r>
            <a:endParaRPr lang="en-US" b="1" dirty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38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tools in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Importing data from multiple sources</a:t>
            </a:r>
          </a:p>
          <a:p>
            <a:r>
              <a:rPr lang="en-US" dirty="0" smtClean="0"/>
              <a:t>QC and manipulation FASTQ reads</a:t>
            </a:r>
          </a:p>
          <a:p>
            <a:r>
              <a:rPr lang="en-US" dirty="0" smtClean="0"/>
              <a:t>Mapping/Alignment</a:t>
            </a:r>
          </a:p>
          <a:p>
            <a:r>
              <a:rPr lang="en-US" dirty="0" err="1" smtClean="0"/>
              <a:t>SAMTools</a:t>
            </a:r>
            <a:r>
              <a:rPr lang="en-US" dirty="0" smtClean="0"/>
              <a:t> and </a:t>
            </a:r>
            <a:r>
              <a:rPr lang="en-US" dirty="0" err="1" smtClean="0"/>
              <a:t>BamTools</a:t>
            </a:r>
            <a:endParaRPr lang="en-US" dirty="0" smtClean="0"/>
          </a:p>
          <a:p>
            <a:r>
              <a:rPr lang="en-US" dirty="0" smtClean="0"/>
              <a:t>Converting format</a:t>
            </a:r>
          </a:p>
          <a:p>
            <a:r>
              <a:rPr lang="en-US" dirty="0" smtClean="0"/>
              <a:t>Genomic interval manipulation: intersect, join, group etc. </a:t>
            </a:r>
          </a:p>
          <a:p>
            <a:r>
              <a:rPr lang="en-US" dirty="0" smtClean="0"/>
              <a:t>Analysis: SNP and INDEL analysis; RNA </a:t>
            </a:r>
            <a:r>
              <a:rPr lang="en-US" dirty="0" err="1" smtClean="0"/>
              <a:t>seq</a:t>
            </a:r>
            <a:r>
              <a:rPr lang="en-US" dirty="0" smtClean="0"/>
              <a:t> analysis; </a:t>
            </a:r>
            <a:r>
              <a:rPr lang="en-US" b="1" dirty="0" err="1" smtClean="0"/>
              <a:t>ChIP-seq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727</Words>
  <Application>Microsoft Macintosh PowerPoint</Application>
  <PresentationFormat>On-screen Show (4:3)</PresentationFormat>
  <Paragraphs>128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Biologist’s Guide to the Galaxy -- NGS analysis in Galaxy</vt:lpstr>
      <vt:lpstr>PowerPoint Presentation</vt:lpstr>
      <vt:lpstr>PowerPoint Presentation</vt:lpstr>
      <vt:lpstr>What is Galaxy</vt:lpstr>
      <vt:lpstr>Which Galaxy?</vt:lpstr>
      <vt:lpstr>PowerPoint Presentation</vt:lpstr>
      <vt:lpstr>History</vt:lpstr>
      <vt:lpstr>Manage histories</vt:lpstr>
      <vt:lpstr>NGS tools in Galaxy</vt:lpstr>
      <vt:lpstr>Analysis overview</vt:lpstr>
      <vt:lpstr>PowerPoint Presentation</vt:lpstr>
      <vt:lpstr>QC and Trimming</vt:lpstr>
      <vt:lpstr>Alignment</vt:lpstr>
      <vt:lpstr>Visualization</vt:lpstr>
      <vt:lpstr>PowerPoint Presentation</vt:lpstr>
      <vt:lpstr>PowerPoint Presentation</vt:lpstr>
      <vt:lpstr>Annotate the peaks</vt:lpstr>
      <vt:lpstr>PowerPoint Presentation</vt:lpstr>
      <vt:lpstr>Summary</vt:lpstr>
      <vt:lpstr>So long, and thanks for all the attention!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Biologist’s Guide to the Galaxy -- NGS analysis in Galaxy</dc:title>
  <dc:creator>Huayun Hou</dc:creator>
  <cp:lastModifiedBy>Huayun Hou</cp:lastModifiedBy>
  <cp:revision>24</cp:revision>
  <dcterms:created xsi:type="dcterms:W3CDTF">2015-11-18T04:13:59Z</dcterms:created>
  <dcterms:modified xsi:type="dcterms:W3CDTF">2015-11-18T17:38:13Z</dcterms:modified>
</cp:coreProperties>
</file>