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1" r:id="rId2"/>
    <p:sldId id="283" r:id="rId3"/>
    <p:sldId id="289" r:id="rId4"/>
    <p:sldId id="284" r:id="rId5"/>
    <p:sldId id="256" r:id="rId6"/>
    <p:sldId id="257" r:id="rId7"/>
    <p:sldId id="282" r:id="rId8"/>
    <p:sldId id="258" r:id="rId9"/>
    <p:sldId id="259" r:id="rId10"/>
    <p:sldId id="285" r:id="rId11"/>
    <p:sldId id="286" r:id="rId12"/>
    <p:sldId id="260" r:id="rId13"/>
    <p:sldId id="287" r:id="rId14"/>
    <p:sldId id="261" r:id="rId15"/>
    <p:sldId id="276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9" autoAdjust="0"/>
  </p:normalViewPr>
  <p:slideViewPr>
    <p:cSldViewPr snapToGrid="0" snapToObjects="1">
      <p:cViewPr>
        <p:scale>
          <a:sx n="80" d="100"/>
          <a:sy n="80" d="100"/>
        </p:scale>
        <p:origin x="-136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CA"/>
              <a:t>Click to edit the notes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CA"/>
              <a:t>&lt;header&gt;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CA"/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CA"/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114161E1-C131-4111-A171-71C1B1113121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28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samtools.sourceforge.net/SAM1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14161E1-C131-4111-A171-71C1B111312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3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/>
              <a:t>General quality control check on the sequence files, help indicate if there were any major technical issues. 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2171A1-D181-41B1-A181-E191B1A14171}" type="slidenum">
              <a:rPr lang="en-CA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14161E1-C131-4111-A171-71C1B111312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12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file acts like an external table of contents, and allows programs to jump directly to specific parts of the </a:t>
            </a:r>
            <a:r>
              <a:rPr lang="en-US" dirty="0" smtClean="0">
                <a:hlinkClick r:id="rId3"/>
              </a:rPr>
              <a:t>bam</a:t>
            </a:r>
            <a:r>
              <a:rPr lang="en-US" dirty="0" smtClean="0"/>
              <a:t> file without reading through all of the 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14161E1-C131-4111-A171-71C1B111312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33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>
                <a:solidFill>
                  <a:srgbClr val="000000"/>
                </a:solidFill>
                <a:latin typeface="Calibri"/>
              </a:rPr>
              <a:t>13-5-27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C15161-C1C1-41F1-9161-619121F1E131}" type="slidenum">
              <a:rPr lang="en-CA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amtools.sourceforge.net/SAM1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pigenomegateway.wustl.edu/browser/" TargetMode="Externa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ASCI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812" y="1821531"/>
            <a:ext cx="583049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Introduction to NGS data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19</a:t>
            </a: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2014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CCM workshop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Huayun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Hou</a:t>
            </a:r>
          </a:p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huayunhou@gmail.com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Wilson Lab</a:t>
            </a:r>
          </a:p>
        </p:txBody>
      </p:sp>
    </p:spTree>
    <p:extLst>
      <p:ext uri="{BB962C8B-B14F-4D97-AF65-F5344CB8AC3E}">
        <p14:creationId xmlns:p14="http://schemas.microsoft.com/office/powerpoint/2010/main" val="305329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63"/>
            <a:ext cx="8229240" cy="1143000"/>
          </a:xfrm>
        </p:spPr>
        <p:txBody>
          <a:bodyPr/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Alignment of </a:t>
            </a:r>
            <a:r>
              <a:rPr lang="en-US" sz="4400" dirty="0" err="1" smtClean="0">
                <a:latin typeface="Calibri"/>
                <a:cs typeface="Calibri"/>
              </a:rPr>
              <a:t>ChIP-seq</a:t>
            </a:r>
            <a:r>
              <a:rPr lang="en-US" sz="4400" dirty="0" smtClean="0">
                <a:latin typeface="Calibri"/>
                <a:cs typeface="Calibri"/>
              </a:rPr>
              <a:t> reads</a:t>
            </a:r>
            <a:endParaRPr lang="en-US" sz="4400" dirty="0">
              <a:latin typeface="Calibri"/>
              <a:cs typeface="Calibri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92169" y="2185301"/>
            <a:ext cx="6746148" cy="4142400"/>
            <a:chOff x="1292169" y="2185301"/>
            <a:chExt cx="6746148" cy="4142400"/>
          </a:xfrm>
        </p:grpSpPr>
        <p:grpSp>
          <p:nvGrpSpPr>
            <p:cNvPr id="7" name="Group 6"/>
            <p:cNvGrpSpPr/>
            <p:nvPr/>
          </p:nvGrpSpPr>
          <p:grpSpPr>
            <a:xfrm>
              <a:off x="1292169" y="2543710"/>
              <a:ext cx="3720464" cy="129810"/>
              <a:chOff x="1821743" y="2833385"/>
              <a:chExt cx="3720464" cy="12981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09612" y="4009905"/>
              <a:ext cx="3720463" cy="129810"/>
              <a:chOff x="2179411" y="4347053"/>
              <a:chExt cx="3720463" cy="1298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36078" y="4295740"/>
              <a:ext cx="3720463" cy="129810"/>
              <a:chOff x="2179411" y="4347053"/>
              <a:chExt cx="3720463" cy="1298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64797" y="4425550"/>
              <a:ext cx="3720463" cy="129810"/>
              <a:chOff x="2179411" y="4347053"/>
              <a:chExt cx="3720463" cy="12981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113246" y="3147381"/>
              <a:ext cx="3720463" cy="129810"/>
              <a:chOff x="2179411" y="4347053"/>
              <a:chExt cx="3720463" cy="12981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96511" y="2836449"/>
              <a:ext cx="3720464" cy="129810"/>
              <a:chOff x="1821743" y="2833385"/>
              <a:chExt cx="3720464" cy="1298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852011" y="2991915"/>
              <a:ext cx="3720464" cy="129810"/>
              <a:chOff x="1821743" y="2833385"/>
              <a:chExt cx="3720464" cy="1298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275376" y="3277191"/>
              <a:ext cx="3720464" cy="129810"/>
              <a:chOff x="1821743" y="2833385"/>
              <a:chExt cx="3720464" cy="12981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317854" y="4562058"/>
              <a:ext cx="3720463" cy="128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04420" y="4562058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50306" y="57632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844511" y="3428058"/>
              <a:ext cx="3720463" cy="129810"/>
              <a:chOff x="2179411" y="4347053"/>
              <a:chExt cx="3720463" cy="1298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497440" y="2690745"/>
              <a:ext cx="3720463" cy="129810"/>
              <a:chOff x="2179411" y="4347053"/>
              <a:chExt cx="3720463" cy="1298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580176" y="3581991"/>
              <a:ext cx="3720464" cy="129810"/>
              <a:chOff x="1821743" y="2833385"/>
              <a:chExt cx="3720464" cy="1298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14073" y="3867267"/>
              <a:ext cx="3720464" cy="129810"/>
              <a:chOff x="1821743" y="2833385"/>
              <a:chExt cx="3720464" cy="12981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69235" y="3737457"/>
              <a:ext cx="3720463" cy="129810"/>
              <a:chOff x="2179411" y="4347053"/>
              <a:chExt cx="3720463" cy="12981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179411" y="4347053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65977" y="4347053"/>
                <a:ext cx="833897" cy="1298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752286" y="4143340"/>
              <a:ext cx="3720464" cy="129810"/>
              <a:chOff x="1821743" y="2833385"/>
              <a:chExt cx="3720464" cy="12981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1744" y="2834918"/>
                <a:ext cx="3720463" cy="128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821743" y="2833385"/>
                <a:ext cx="833897" cy="1298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4384006" y="2185301"/>
              <a:ext cx="311475" cy="2860574"/>
            </a:xfrm>
            <a:prstGeom prst="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696511" y="5610302"/>
              <a:ext cx="60600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48911" y="5762702"/>
              <a:ext cx="60600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47970" y="5263954"/>
              <a:ext cx="575803" cy="6798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50306" y="4861209"/>
              <a:ext cx="2237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binding protein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02706" y="59156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55106" y="606808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48025" y="608398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83691" y="6197891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84203" y="5791422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36603" y="5943822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18769" y="580177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71169" y="5954173"/>
              <a:ext cx="833897" cy="129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97125" y="532350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35380" y="545331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19582" y="5456370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485685" y="5456370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63228" y="5323503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75715" y="5191292"/>
              <a:ext cx="833897" cy="1298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79690" y="1162463"/>
            <a:ext cx="7906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Mapping to the whole genome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Be aware of multiple mapping reads and duplicated reads</a:t>
            </a:r>
          </a:p>
        </p:txBody>
      </p:sp>
    </p:spTree>
    <p:extLst>
      <p:ext uri="{BB962C8B-B14F-4D97-AF65-F5344CB8AC3E}">
        <p14:creationId xmlns:p14="http://schemas.microsoft.com/office/powerpoint/2010/main" val="343164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9463"/>
            <a:ext cx="822924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Alignment of RNA-</a:t>
            </a:r>
            <a:r>
              <a:rPr lang="en-US" sz="4000" dirty="0" err="1" smtClean="0">
                <a:latin typeface="Calibri"/>
                <a:cs typeface="Calibri"/>
              </a:rPr>
              <a:t>seq</a:t>
            </a:r>
            <a:r>
              <a:rPr lang="en-US" sz="4000" dirty="0" smtClean="0">
                <a:latin typeface="Calibri"/>
                <a:cs typeface="Calibri"/>
              </a:rPr>
              <a:t> reads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3" name="Picture 2" descr="Screen Shot 2014-11-19 at 10.24.07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069"/>
            <a:ext cx="9144000" cy="1733238"/>
          </a:xfrm>
          <a:prstGeom prst="rect">
            <a:avLst/>
          </a:prstGeom>
        </p:spPr>
      </p:pic>
      <p:pic>
        <p:nvPicPr>
          <p:cNvPr id="4" name="Picture 3" descr="Screen Shot 2014-11-19 at 10.24.12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4264025"/>
            <a:ext cx="9144000" cy="1847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3731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www.engr.uconn.edu</a:t>
            </a:r>
            <a:r>
              <a:rPr lang="en-US" sz="1200" dirty="0"/>
              <a:t>/~</a:t>
            </a:r>
            <a:r>
              <a:rPr lang="en-US" sz="1200" dirty="0" err="1"/>
              <a:t>ywu</a:t>
            </a:r>
            <a:r>
              <a:rPr lang="en-US" sz="1200" dirty="0"/>
              <a:t>/Courses/CSE5095S12/</a:t>
            </a:r>
            <a:r>
              <a:rPr lang="en-US" sz="1200" dirty="0" err="1"/>
              <a:t>rnaseq-paperpresentation.pdf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30250" y="984250"/>
            <a:ext cx="869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Align to know </a:t>
            </a:r>
            <a:r>
              <a:rPr lang="en-US" sz="2000" dirty="0" err="1" smtClean="0"/>
              <a:t>transcriptome</a:t>
            </a:r>
            <a:r>
              <a:rPr lang="en-US" sz="2000" dirty="0" smtClean="0"/>
              <a:t> will miss unknown transcribed regions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Alternative splicing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Inclusion of introns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 smtClean="0"/>
              <a:t>TopHat</a:t>
            </a:r>
            <a:r>
              <a:rPr lang="en-US" sz="2000" dirty="0" smtClean="0"/>
              <a:t> and </a:t>
            </a:r>
            <a:r>
              <a:rPr lang="en-US" sz="2000" b="1" dirty="0" smtClean="0"/>
              <a:t>Cufflinks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311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000000"/>
                </a:solidFill>
                <a:latin typeface="Calibri"/>
              </a:rPr>
              <a:t>Alignment-output file</a:t>
            </a:r>
            <a:endParaRPr dirty="0"/>
          </a:p>
        </p:txBody>
      </p:sp>
      <p:sp>
        <p:nvSpPr>
          <p:cNvPr id="77" name="TextShape 2"/>
          <p:cNvSpPr txBox="1"/>
          <p:nvPr/>
        </p:nvSpPr>
        <p:spPr>
          <a:xfrm>
            <a:off x="457200" y="1142640"/>
            <a:ext cx="7644960" cy="320524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SAM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(Sequence Alignment/Map format) file: 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/>
          </a:p>
          <a:p>
            <a:pPr marL="914400" lvl="1" indent="-457200">
              <a:buFont typeface="Courier New"/>
              <a:buChar char="o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a tab-delimited text file that contains aligned sequence data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information (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human readable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  <a:endParaRPr sz="2000" dirty="0"/>
          </a:p>
          <a:p>
            <a:pPr marL="914400" lvl="1" indent="-457200"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Each alignment line has 11 fields contain information such as mapping position, mapping quality, segment sequence.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..</a:t>
            </a:r>
            <a:endParaRPr sz="2000" dirty="0"/>
          </a:p>
          <a:p>
            <a:pPr marL="914400" lvl="1" indent="-457200"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Detailed description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of SAM file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format: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hlinkClick r:id="rId3"/>
              </a:rPr>
              <a:t>http</a:t>
            </a:r>
            <a:r>
              <a:rPr lang="en-US" sz="2000" dirty="0">
                <a:solidFill>
                  <a:srgbClr val="000000"/>
                </a:solidFill>
                <a:latin typeface="Calibri"/>
                <a:hlinkClick r:id="rId3"/>
              </a:rPr>
              <a:t>://samtools.sourceforge.net/SAM1.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hlinkClick r:id="rId3"/>
              </a:rPr>
              <a:t>pdf</a:t>
            </a:r>
            <a:endParaRPr lang="en-US" sz="2000" dirty="0" smtClean="0">
              <a:solidFill>
                <a:srgbClr val="000000"/>
              </a:solidFill>
              <a:latin typeface="Calibri"/>
            </a:endParaRPr>
          </a:p>
          <a:p>
            <a:pPr lvl="1"/>
            <a:endParaRPr sz="2400" dirty="0"/>
          </a:p>
        </p:txBody>
      </p:sp>
      <p:sp>
        <p:nvSpPr>
          <p:cNvPr id="2" name="Rectangle 1"/>
          <p:cNvSpPr/>
          <p:nvPr/>
        </p:nvSpPr>
        <p:spPr>
          <a:xfrm>
            <a:off x="567764" y="4690610"/>
            <a:ext cx="8292354" cy="15696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NS500322:23:H0UM0AGXX:1:22305:20603:1636	0	chr1	93	0	61M	*	0	0	CCCTGTAGTTAAAATTGACTAAGTATTGGAAGGGGCCTATAGACCTTGAGTATTCTCAAGG	&lt;AAAAFAFFF7FFFFFFFFF.FFFAFFFFFFFFFFFFFFF.F.F)FFFFFFFF&lt;FAFFFFF	XT:A:R	NM:i:0	X0:i:2	X1:i:0	XM:i:0	XO:i:0	XG:i:0	MD:Z:61	XA:Z:chr7,-92852201,61M,0;</a:t>
            </a:r>
          </a:p>
          <a:p>
            <a:r>
              <a:rPr lang="en-US" sz="1200" dirty="0"/>
              <a:t>NS500322:23:H0UM0AGXX:1:13301:15368:13300	0	chr1	265	37	58M	*	0	0	AGTTATTTATTGGCCCTTCAATTTTCATTTTTATAACCTACTATTACCTTGCAAAAAA	7AAAAFFFFFFFFFFFFFFFFFFFFFFFFFFFFF&lt;&lt;FFFFFFFFFFFFFFFFFFFFFF	XT:A:U	NM:i:0	X0:i:1	X1:i:0	XM:i:0	XO:i:0	XG:i:0	MD:Z:58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764" y="4690610"/>
            <a:ext cx="8292354" cy="15696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NS500322:23:H0UM0AGXX:1:22305:20603:1636	0	chr1	93	0	61M	*	0	0	CCCTGTAGTTAAAATTGACTAAGTATTGGAAGGGGCCTATAGACCTTGAGTATTCTCAAGG	&lt;AAAAFAFFF7FFFFFFFFF.FFFAFFFFFFFFFFFFFFF.F.F)FFFFFFFF&lt;FAFFFFF	XT:A:R	NM:i:0	X0:i:2	X1:i:0	XM:i:0	XO:i:0	XG:i:0	MD:Z:61	XA:Z:chr7,-92852201,61M,0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NS500322:23:H0UM0AGXX:1:13301:15368:13300	0	chr1	265	37	5M2</a:t>
            </a:r>
            <a:r>
              <a:rPr lang="en-US" sz="1200" dirty="0" smtClean="0">
                <a:solidFill>
                  <a:srgbClr val="FF0000"/>
                </a:solidFill>
              </a:rPr>
              <a:t>I</a:t>
            </a:r>
            <a:r>
              <a:rPr lang="en-US" sz="1200" dirty="0" smtClean="0"/>
              <a:t>1</a:t>
            </a:r>
            <a:r>
              <a:rPr lang="en-US" sz="1200" dirty="0" smtClean="0">
                <a:solidFill>
                  <a:srgbClr val="008000"/>
                </a:solidFill>
              </a:rPr>
              <a:t>D</a:t>
            </a:r>
            <a:r>
              <a:rPr lang="en-US" sz="1200" dirty="0" smtClean="0"/>
              <a:t>51M	*	0	0	AGTTATTTATTGGCCCTTCAATTTTCATTTTTATAACCTACTATTACCTTGCAAAAAA	7AAAAFFFFFFFFFFFFFFFFFFFFFFFFFFFFF&lt;&lt;FFFFFFFFFFFFFFFFFFFFFF	XT:A:U	NM:i:0	X0:i:1	X1:i:0	XM:i:0	XO:i:0	XG:i:0	MD:Z:58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17059" y="4362824"/>
            <a:ext cx="0" cy="327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2059" y="3790605"/>
            <a:ext cx="1748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Read identifier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69765" y="4362824"/>
            <a:ext cx="496047" cy="326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9284" y="3535101"/>
            <a:ext cx="1748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Flag:</a:t>
            </a:r>
          </a:p>
          <a:p>
            <a:r>
              <a:rPr lang="en-US" sz="1400" dirty="0" smtClean="0"/>
              <a:t>Can be used to filter reads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42754" y="4351331"/>
            <a:ext cx="0" cy="327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9343" y="3684285"/>
            <a:ext cx="8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Aligned position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11154" y="4362824"/>
            <a:ext cx="600636" cy="327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1790" y="3899728"/>
            <a:ext cx="86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CIGAR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28449" y="4362824"/>
            <a:ext cx="218139" cy="327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8449" y="3504993"/>
            <a:ext cx="87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Mapping quality score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045882" y="4930588"/>
            <a:ext cx="6394824" cy="3436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Alignment output </a:t>
            </a:r>
            <a:r>
              <a:rPr lang="en-US" sz="4000" dirty="0">
                <a:solidFill>
                  <a:srgbClr val="000000"/>
                </a:solidFill>
                <a:latin typeface="Calibri"/>
              </a:rPr>
              <a:t>file</a:t>
            </a:r>
            <a:endParaRPr dirty="0"/>
          </a:p>
        </p:txBody>
      </p:sp>
      <p:sp>
        <p:nvSpPr>
          <p:cNvPr id="22" name="Rectangle 21"/>
          <p:cNvSpPr/>
          <p:nvPr/>
        </p:nvSpPr>
        <p:spPr>
          <a:xfrm>
            <a:off x="582704" y="1135113"/>
            <a:ext cx="78351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SAM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(Sequence Alignment/Map format)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file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BAM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file: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Compressed binary version of SAM file (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NOT human readable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Can be visualized after converting to SAM file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galaxy BAM-to-SAM function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Samtools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(command line)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.</a:t>
            </a:r>
            <a:r>
              <a:rPr lang="en-US" sz="2000" dirty="0" err="1" smtClean="0"/>
              <a:t>bai</a:t>
            </a:r>
            <a:r>
              <a:rPr lang="en-US" sz="2000" dirty="0" smtClean="0"/>
              <a:t> file: index file for the corresponding bam file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28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3" grpId="0"/>
      <p:bldP spid="15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-11141" y="193426"/>
            <a:ext cx="9285875" cy="210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BED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(Browser Extensible Data) file: </a:t>
            </a:r>
            <a:endParaRPr lang="en-US" sz="2400" dirty="0"/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tab-delimited text file describes genomic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intervals (reads, peaks, genes,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0-based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Essential columns : chromosome – start – stop </a:t>
            </a:r>
            <a:endParaRPr lang="en-US" sz="2000" dirty="0"/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Specific descriptions of file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formats: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https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://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genome.ucsc.edu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/FAQ/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FAQformat.html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81" name="CustomShape 2"/>
          <p:cNvSpPr/>
          <p:nvPr/>
        </p:nvSpPr>
        <p:spPr>
          <a:xfrm>
            <a:off x="306360" y="2635459"/>
            <a:ext cx="8434228" cy="17627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 sz="2000" dirty="0" smtClean="0">
                <a:solidFill>
                  <a:srgbClr val="000000"/>
                </a:solidFill>
                <a:latin typeface="Calibri"/>
              </a:rPr>
              <a:t>bed </a:t>
            </a:r>
            <a:r>
              <a:rPr lang="en-CA" sz="2000" dirty="0">
                <a:solidFill>
                  <a:srgbClr val="000000"/>
                </a:solidFill>
                <a:latin typeface="Calibri"/>
              </a:rPr>
              <a:t>format </a:t>
            </a:r>
            <a:r>
              <a:rPr lang="en-CA" sz="2000" dirty="0" smtClean="0">
                <a:solidFill>
                  <a:srgbClr val="000000"/>
                </a:solidFill>
                <a:latin typeface="Calibri"/>
              </a:rPr>
              <a:t>file of aligned sequencing reads :</a:t>
            </a:r>
            <a:endParaRPr lang="en-CA" sz="2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CA" b="1" dirty="0">
                <a:solidFill>
                  <a:srgbClr val="000000"/>
                </a:solidFill>
                <a:latin typeface="Calibri"/>
              </a:rPr>
              <a:t>Chromosome start End      Name                                                            </a:t>
            </a:r>
            <a:r>
              <a:rPr lang="en-CA" b="1" dirty="0" smtClean="0">
                <a:solidFill>
                  <a:srgbClr val="000000"/>
                </a:solidFill>
                <a:latin typeface="Calibri"/>
              </a:rPr>
              <a:t>Score	</a:t>
            </a:r>
            <a:r>
              <a:rPr lang="en-CA" b="1" dirty="0" smtClean="0">
                <a:solidFill>
                  <a:srgbClr val="000000"/>
                </a:solidFill>
                <a:latin typeface="Calibri"/>
              </a:rPr>
              <a:t>Strand</a:t>
            </a:r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CA" dirty="0" smtClean="0">
                <a:solidFill>
                  <a:srgbClr val="000000"/>
                </a:solidFill>
                <a:latin typeface="Calibri"/>
              </a:rPr>
              <a:t>hr1	92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	153	NS500322:23:H0UM0AGXX:1:22305:20603:</a:t>
            </a:r>
            <a:r>
              <a:rPr lang="en-CA" dirty="0" smtClean="0">
                <a:solidFill>
                  <a:srgbClr val="000000"/>
                </a:solidFill>
                <a:latin typeface="Calibri"/>
              </a:rPr>
              <a:t>1636	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	0	+</a:t>
            </a:r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chr1	205	264	NS500322:23:H0UM0AGXX:3:22506:4037:7916	</a:t>
            </a:r>
            <a:r>
              <a:rPr lang="en-CA" dirty="0" smtClean="0">
                <a:solidFill>
                  <a:srgbClr val="000000"/>
                </a:solidFill>
                <a:latin typeface="Calibri"/>
              </a:rPr>
              <a:t>	23</a:t>
            </a:r>
            <a:r>
              <a:rPr lang="en-CA" dirty="0">
                <a:solidFill>
                  <a:srgbClr val="000000"/>
                </a:solidFill>
                <a:latin typeface="Calibri"/>
              </a:rPr>
              <a:t>	+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781910" y="3001960"/>
            <a:ext cx="172140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Read identifier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6352" y="3001960"/>
            <a:ext cx="153142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Alignment score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6360" y="4652494"/>
            <a:ext cx="8434228" cy="1762770"/>
            <a:chOff x="306360" y="4652494"/>
            <a:chExt cx="8434228" cy="1762770"/>
          </a:xfrm>
        </p:grpSpPr>
        <p:sp>
          <p:nvSpPr>
            <p:cNvPr id="6" name="CustomShape 2"/>
            <p:cNvSpPr/>
            <p:nvPr/>
          </p:nvSpPr>
          <p:spPr>
            <a:xfrm>
              <a:off x="306360" y="4652494"/>
              <a:ext cx="8434228" cy="176277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CA" sz="2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CA" sz="2000" dirty="0" smtClean="0">
                  <a:solidFill>
                    <a:srgbClr val="000000"/>
                  </a:solidFill>
                  <a:latin typeface="Calibri"/>
                </a:rPr>
                <a:t>bed </a:t>
              </a:r>
              <a:r>
                <a:rPr lang="en-CA" sz="2000" dirty="0">
                  <a:solidFill>
                    <a:srgbClr val="000000"/>
                  </a:solidFill>
                  <a:latin typeface="Calibri"/>
                </a:rPr>
                <a:t>format </a:t>
              </a:r>
              <a:r>
                <a:rPr lang="en-CA" sz="2000" dirty="0" smtClean="0">
                  <a:solidFill>
                    <a:srgbClr val="000000"/>
                  </a:solidFill>
                  <a:latin typeface="Calibri"/>
                </a:rPr>
                <a:t>file of TF binding sites (peaks) :</a:t>
              </a:r>
              <a:endParaRPr lang="en-CA" sz="2000" dirty="0" smtClean="0">
                <a:solidFill>
                  <a:srgbClr val="000000"/>
                </a:solidFill>
                <a:latin typeface="Calibri"/>
              </a:endParaRPr>
            </a:p>
            <a:p>
              <a:pPr>
                <a:lnSpc>
                  <a:spcPct val="100000"/>
                </a:lnSpc>
              </a:pPr>
              <a:endParaRPr sz="2000" dirty="0"/>
            </a:p>
            <a:p>
              <a:pPr>
                <a:lnSpc>
                  <a:spcPct val="100000"/>
                </a:lnSpc>
              </a:pPr>
              <a:r>
                <a:rPr lang="en-CA" b="1" dirty="0">
                  <a:solidFill>
                    <a:srgbClr val="000000"/>
                  </a:solidFill>
                  <a:latin typeface="Calibri"/>
                </a:rPr>
                <a:t>Chromosome start End      </a:t>
              </a:r>
              <a:r>
                <a:rPr lang="en-CA" b="1" dirty="0" smtClean="0">
                  <a:solidFill>
                    <a:srgbClr val="000000"/>
                  </a:solidFill>
                  <a:latin typeface="Calibri"/>
                </a:rPr>
                <a:t>Name		Score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Chr1	3006970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3007100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chip_TF1_1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120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en-CA" dirty="0">
                  <a:solidFill>
                    <a:srgbClr val="000000"/>
                  </a:solidFill>
                  <a:latin typeface="Calibri"/>
                </a:rPr>
                <a:t>chr1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3015000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3015120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chip_TF1_2       100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hr1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4007004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4007145</a:t>
              </a:r>
              <a:r>
                <a:rPr lang="en-CA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CA" dirty="0" smtClean="0">
                  <a:solidFill>
                    <a:srgbClr val="000000"/>
                  </a:solidFill>
                  <a:latin typeface="Calibri"/>
                </a:rPr>
                <a:t>chip_TF1_3     5	</a:t>
              </a:r>
              <a:endParaRPr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4971" y="5028709"/>
              <a:ext cx="131514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Peak identifier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987" y="5007482"/>
              <a:ext cx="2314307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Peak significance score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668" y="556693"/>
            <a:ext cx="6553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BedGraph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/Wiggle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file format: </a:t>
            </a:r>
            <a:endParaRPr lang="en-US" sz="2400"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Used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to represent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quantitative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information across genomic regions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.g.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read depth from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ChIP-seq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experiments. 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chr1	3000095	3000131	1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chr1	3003970	3004006	2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chr1	3006970	3007004	2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chr1	3007004	3007006	4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chr1	3007006	3007040	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2</a:t>
            </a:r>
          </a:p>
          <a:p>
            <a:pPr algn="ctr">
              <a:lnSpc>
                <a:spcPct val="100000"/>
              </a:lnSpc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Visualization using genome browser</a:t>
            </a:r>
            <a:endParaRPr lang="en-US" dirty="0"/>
          </a:p>
        </p:txBody>
      </p:sp>
      <p:pic>
        <p:nvPicPr>
          <p:cNvPr id="2" name="Picture 1" descr="Screen Shot 2014-11-18 at 7.00.34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712"/>
            <a:ext cx="9144000" cy="521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668" y="5022334"/>
            <a:ext cx="8074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bigWig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file format (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most widely used for data visualization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indexed binary </a:t>
            </a:r>
            <a:r>
              <a:rPr lang="en-US" sz="2000" dirty="0" smtClean="0"/>
              <a:t>format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only the portions of the files needed to display a particular region are transferred</a:t>
            </a:r>
          </a:p>
        </p:txBody>
      </p:sp>
    </p:spTree>
    <p:extLst>
      <p:ext uri="{BB962C8B-B14F-4D97-AF65-F5344CB8AC3E}">
        <p14:creationId xmlns:p14="http://schemas.microsoft.com/office/powerpoint/2010/main" val="394170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3000"/>
          </a:xfrm>
        </p:spPr>
        <p:txBody>
          <a:bodyPr/>
          <a:lstStyle/>
          <a:p>
            <a:pPr algn="ctr"/>
            <a:r>
              <a:rPr lang="en-US" sz="4400" dirty="0" smtClean="0"/>
              <a:t>File formats recap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97647" y="1389529"/>
            <a:ext cx="7933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Fastq</a:t>
            </a:r>
            <a:r>
              <a:rPr lang="en-US" sz="2000" dirty="0" smtClean="0"/>
              <a:t> : raw sequencing reads (sequences and sequencing qualities)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Sam</a:t>
            </a:r>
            <a:r>
              <a:rPr lang="en-US" sz="2000" dirty="0" smtClean="0"/>
              <a:t> : aligned reads (sequence, aligned position, alignment score etc.)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Bam</a:t>
            </a:r>
            <a:r>
              <a:rPr lang="en-US" sz="2000" dirty="0" smtClean="0"/>
              <a:t> : binary version of </a:t>
            </a:r>
            <a:r>
              <a:rPr lang="en-US" sz="2000" dirty="0" err="1" smtClean="0"/>
              <a:t>sam</a:t>
            </a:r>
            <a:r>
              <a:rPr lang="en-US" sz="2000" dirty="0" smtClean="0"/>
              <a:t> files (widely used for analysis because of smaller size and quicker accession)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Bed</a:t>
            </a:r>
            <a:r>
              <a:rPr lang="en-US" sz="2000" dirty="0" smtClean="0"/>
              <a:t> : tab delimitated files representing genomic regions ( could be used to describe reads, peaks, gene structures etc. )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Bedgraph</a:t>
            </a:r>
            <a:r>
              <a:rPr lang="en-US" sz="2000" dirty="0" smtClean="0"/>
              <a:t>/</a:t>
            </a:r>
            <a:r>
              <a:rPr lang="en-US" sz="2000" b="1" dirty="0" smtClean="0"/>
              <a:t>wiggle</a:t>
            </a:r>
            <a:r>
              <a:rPr lang="en-US" sz="2000" dirty="0" smtClean="0"/>
              <a:t> : read density across genomic positions (used for visualization)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Bigwig</a:t>
            </a:r>
            <a:r>
              <a:rPr lang="en-US" sz="2000" dirty="0" smtClean="0"/>
              <a:t>: binary version of wiggle files (allow quick access of large data files)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150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92"/>
            <a:ext cx="8229240" cy="1143000"/>
          </a:xfrm>
        </p:spPr>
        <p:txBody>
          <a:bodyPr/>
          <a:lstStyle/>
          <a:p>
            <a:pPr algn="ctr"/>
            <a:r>
              <a:rPr lang="en-US" sz="4400" dirty="0" smtClean="0"/>
              <a:t>Where to find NGS data?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1479176"/>
            <a:ext cx="804396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Public data repositories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Gene expression omnibus (GEO)</a:t>
            </a:r>
            <a:r>
              <a:rPr lang="en-US" dirty="0" smtClean="0"/>
              <a:t> : public functional genomics data repository; array and sequencing data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ArrayExpress</a:t>
            </a:r>
            <a:r>
              <a:rPr lang="en-US" dirty="0" smtClean="0"/>
              <a:t> : Functional genomics experiments; mirrors GEO database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Genomics consortia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ENCODE</a:t>
            </a:r>
            <a:r>
              <a:rPr lang="en-US" dirty="0" smtClean="0"/>
              <a:t>, the encyclopedia of DNA elements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/encode/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FANTOM5</a:t>
            </a:r>
            <a:r>
              <a:rPr lang="en-US" dirty="0" smtClean="0"/>
              <a:t>, functional annotation of the mammalian genome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Used CAGE to fine map transcription start sites in a large number cell lines and primary tissues in human and mouse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http://</a:t>
            </a:r>
            <a:r>
              <a:rPr lang="en-US" dirty="0" err="1"/>
              <a:t>fantom.gsc.riken.jp</a:t>
            </a:r>
            <a:r>
              <a:rPr lang="en-US" dirty="0"/>
              <a:t>/5/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NIH </a:t>
            </a:r>
            <a:r>
              <a:rPr lang="en-US" b="1" dirty="0" err="1" smtClean="0"/>
              <a:t>epigenomics</a:t>
            </a:r>
            <a:r>
              <a:rPr lang="en-US" b="1" dirty="0" smtClean="0"/>
              <a:t> roadmap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Human </a:t>
            </a:r>
            <a:r>
              <a:rPr lang="en-US" dirty="0" err="1" smtClean="0"/>
              <a:t>epigenomics</a:t>
            </a:r>
            <a:r>
              <a:rPr lang="en-US" dirty="0" smtClean="0"/>
              <a:t> datasets, including DNA methylation, histone modifications, chromatin accessibility etc. in ES cells and tissues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http://</a:t>
            </a:r>
            <a:r>
              <a:rPr lang="en-US" dirty="0" err="1"/>
              <a:t>www.roadmapepigenomics.org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1531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2705" y="281952"/>
            <a:ext cx="785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Navigating </a:t>
            </a:r>
            <a:r>
              <a:rPr lang="en-US" sz="3600" dirty="0"/>
              <a:t>UCSC genome browser for data and 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705" y="1710630"/>
            <a:ext cx="76349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Genome </a:t>
            </a:r>
            <a:r>
              <a:rPr lang="en-US" sz="2000" b="1" dirty="0" smtClean="0"/>
              <a:t>Browser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graphical </a:t>
            </a:r>
            <a:r>
              <a:rPr lang="en-US" sz="2000" dirty="0"/>
              <a:t>view of genes, gene structure, and annotation tracks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Public available data including ENCODE and FANTOM5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Custom </a:t>
            </a:r>
            <a:r>
              <a:rPr lang="en-US" sz="2000" b="1" dirty="0" smtClean="0"/>
              <a:t>Tracks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displaying </a:t>
            </a:r>
            <a:r>
              <a:rPr lang="en-US" sz="2000" dirty="0"/>
              <a:t>your data in conjunction with existing browser data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Table </a:t>
            </a:r>
            <a:r>
              <a:rPr lang="en-US" sz="2000" b="1" dirty="0" smtClean="0"/>
              <a:t>Browser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bulk </a:t>
            </a:r>
            <a:r>
              <a:rPr lang="en-US" sz="2000" dirty="0"/>
              <a:t>data manipulation and downloads, intersections and joins between data sets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Session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sharing </a:t>
            </a:r>
            <a:r>
              <a:rPr lang="en-US" sz="2000" dirty="0"/>
              <a:t>your data with others.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3464" y="6488668"/>
            <a:ext cx="556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UCSC genome browser tutorial Zweig AS et. al 2008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2705" y="5702657"/>
            <a:ext cx="504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</a:t>
            </a:r>
            <a:r>
              <a:rPr lang="en-US" altLang="zh-CN" dirty="0" smtClean="0"/>
              <a:t>seful tutorial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www.openhelix.com</a:t>
            </a:r>
            <a:r>
              <a:rPr lang="en-US" dirty="0"/>
              <a:t>/</a:t>
            </a:r>
            <a:r>
              <a:rPr lang="en-US" dirty="0" err="1"/>
              <a:t>ucsc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5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20"/>
            <a:ext cx="8229240" cy="1143000"/>
          </a:xfrm>
        </p:spPr>
        <p:txBody>
          <a:bodyPr/>
          <a:lstStyle/>
          <a:p>
            <a:pPr algn="ctr"/>
            <a:r>
              <a:rPr lang="en-US" sz="3600" dirty="0" smtClean="0"/>
              <a:t>Visualization in UCSC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41485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Annotation tracks 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Genes, SNPs, conservation, repeats etc.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Genomic tracks: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Microarray probes, </a:t>
            </a:r>
            <a:r>
              <a:rPr lang="en-US" sz="2000" dirty="0" err="1" smtClean="0"/>
              <a:t>ChIP-seq</a:t>
            </a:r>
            <a:r>
              <a:rPr lang="en-US" sz="2000" dirty="0" smtClean="0"/>
              <a:t>,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etc.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Custom tracks: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Upload your </a:t>
            </a:r>
            <a:r>
              <a:rPr lang="en-US" sz="2000" dirty="0"/>
              <a:t>own files (http://</a:t>
            </a:r>
            <a:r>
              <a:rPr lang="en-US" sz="2000" dirty="0" err="1"/>
              <a:t>genome.ucsc.edu</a:t>
            </a:r>
            <a:r>
              <a:rPr lang="en-US" sz="2000" dirty="0"/>
              <a:t>/</a:t>
            </a:r>
            <a:r>
              <a:rPr lang="en-US" sz="2000" dirty="0" err="1"/>
              <a:t>goldenPath</a:t>
            </a:r>
            <a:r>
              <a:rPr lang="en-US" sz="2000" dirty="0"/>
              <a:t>/help/</a:t>
            </a:r>
            <a:r>
              <a:rPr lang="en-US" sz="2000" dirty="0" err="1"/>
              <a:t>customTrack.html#</a:t>
            </a:r>
            <a:r>
              <a:rPr lang="en-US" sz="2000" dirty="0" err="1" smtClean="0"/>
              <a:t>format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3576544"/>
            <a:ext cx="8797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Display mode: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Hide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Dense: all features are collapsed in one line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Full: features are fully displayed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Pack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Configurations: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Data value range; track height; smoothing etc.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genome.ucsc.edu</a:t>
            </a:r>
            <a:r>
              <a:rPr lang="en-US" sz="2000" dirty="0"/>
              <a:t>/</a:t>
            </a:r>
            <a:r>
              <a:rPr lang="en-US" sz="2000" dirty="0" err="1"/>
              <a:t>goldenPath</a:t>
            </a:r>
            <a:r>
              <a:rPr lang="en-US" sz="2000" dirty="0"/>
              <a:t>/help/</a:t>
            </a:r>
            <a:r>
              <a:rPr lang="en-US" sz="2000" dirty="0" err="1"/>
              <a:t>hgWiggleTrackHelp.html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7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3000"/>
          </a:xfrm>
        </p:spPr>
        <p:txBody>
          <a:bodyPr/>
          <a:lstStyle/>
          <a:p>
            <a:pPr algn="ctr"/>
            <a:r>
              <a:rPr lang="en-US" sz="4000" dirty="0" smtClean="0"/>
              <a:t>Applications of NGS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64483" y="1687062"/>
            <a:ext cx="37589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DNA-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e-novo genome assembly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Finding genetic polymorphisms (SNPs, CNVs etc. 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883" y="3737958"/>
            <a:ext cx="3850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ChIP-Seq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Identifying protein binding regions in the genome (Transcription factors; histone modifications etc. 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3343" y="1687062"/>
            <a:ext cx="325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Identifying transcribed regions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Transcriptome</a:t>
            </a:r>
            <a:r>
              <a:rPr lang="en-US" dirty="0" smtClean="0"/>
              <a:t> profiling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5743" y="3737958"/>
            <a:ext cx="325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Others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DNA methylation profiles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Metagenomics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9"/>
            <a:ext cx="8229240" cy="1143000"/>
          </a:xfrm>
        </p:spPr>
        <p:txBody>
          <a:bodyPr/>
          <a:lstStyle/>
          <a:p>
            <a:pPr algn="ctr"/>
            <a:r>
              <a:rPr lang="en-US" sz="3600" dirty="0" smtClean="0"/>
              <a:t>Explore data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886" y="518205"/>
            <a:ext cx="460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Choose from what’s 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Track control panel</a:t>
            </a:r>
          </a:p>
        </p:txBody>
      </p:sp>
      <p:pic>
        <p:nvPicPr>
          <p:cNvPr id="4" name="Picture 3" descr="Screen Shot 2014-11-19 at 3.01.52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9753"/>
            <a:ext cx="4297569" cy="2182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635" y="521089"/>
            <a:ext cx="4601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Search for what’s 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Track 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59060"/>
            <a:ext cx="446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ENCODE at UCSC (http</a:t>
            </a:r>
            <a:r>
              <a:rPr lang="en-US" dirty="0"/>
              <a:t>://</a:t>
            </a:r>
            <a:r>
              <a:rPr lang="en-US" dirty="0" err="1"/>
              <a:t>genome.ucsc.edu</a:t>
            </a:r>
            <a:r>
              <a:rPr lang="en-US" dirty="0"/>
              <a:t>/ENCODE</a:t>
            </a:r>
            <a:r>
              <a:rPr lang="en-US" dirty="0" smtClean="0"/>
              <a:t>/)</a:t>
            </a:r>
            <a:endParaRPr lang="en-US" dirty="0"/>
          </a:p>
        </p:txBody>
      </p:sp>
      <p:pic>
        <p:nvPicPr>
          <p:cNvPr id="8" name="Picture 7" descr="Screen Shot 2014-11-19 at 3.06.39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4386795" cy="2819400"/>
          </a:xfrm>
          <a:prstGeom prst="rect">
            <a:avLst/>
          </a:prstGeom>
        </p:spPr>
      </p:pic>
      <p:pic>
        <p:nvPicPr>
          <p:cNvPr id="9" name="Picture 8" descr="Screen Shot 2014-11-19 at 3.08.03 AM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4"/>
          <a:stretch/>
        </p:blipFill>
        <p:spPr>
          <a:xfrm>
            <a:off x="5186084" y="1307173"/>
            <a:ext cx="3669066" cy="100824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491424" y="1307173"/>
            <a:ext cx="335155" cy="721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1-19 at 3.07.50 AM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4"/>
          <a:stretch/>
        </p:blipFill>
        <p:spPr>
          <a:xfrm>
            <a:off x="4989195" y="2805713"/>
            <a:ext cx="3936515" cy="2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051"/>
            <a:ext cx="8229240" cy="1143000"/>
          </a:xfrm>
        </p:spPr>
        <p:txBody>
          <a:bodyPr/>
          <a:lstStyle/>
          <a:p>
            <a:pPr algn="ctr"/>
            <a:r>
              <a:rPr lang="en-US" sz="3600" dirty="0" smtClean="0"/>
              <a:t>Download data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9876" y="625783"/>
            <a:ext cx="386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“Downloads” button in track hubs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Good for downloading a few files individually </a:t>
            </a:r>
            <a:endParaRPr lang="en-US" dirty="0"/>
          </a:p>
        </p:txBody>
      </p:sp>
      <p:pic>
        <p:nvPicPr>
          <p:cNvPr id="4" name="Picture 3" descr="Screen Shot 2014-11-19 at 3.11.05 A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9"/>
          <a:stretch/>
        </p:blipFill>
        <p:spPr>
          <a:xfrm>
            <a:off x="656864" y="1737746"/>
            <a:ext cx="3744510" cy="1295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87720"/>
            <a:ext cx="4464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Table browser (tools – table browser)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Good for downloading genome annotation files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Can filter/select fields of output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Can be exported to galaxy</a:t>
            </a:r>
            <a:endParaRPr lang="en-US" dirty="0"/>
          </a:p>
        </p:txBody>
      </p:sp>
      <p:pic>
        <p:nvPicPr>
          <p:cNvPr id="7" name="Picture 6" descr="Screen Shot 2014-11-19 at 3.12.02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5" y="4717382"/>
            <a:ext cx="5256643" cy="2094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6518" y="625783"/>
            <a:ext cx="268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Download menu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Genome assembly </a:t>
            </a:r>
            <a:r>
              <a:rPr lang="en-US" dirty="0" err="1" smtClean="0"/>
              <a:t>fies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6518" y="3294185"/>
            <a:ext cx="358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UCSC ftp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ftp://</a:t>
            </a:r>
            <a:r>
              <a:rPr lang="en-US" dirty="0" err="1"/>
              <a:t>hgdownload.soe.ucsc.edu</a:t>
            </a:r>
            <a:r>
              <a:rPr lang="en-US" dirty="0"/>
              <a:t>/</a:t>
            </a:r>
            <a:r>
              <a:rPr lang="en-US" dirty="0" err="1"/>
              <a:t>goldenPath</a:t>
            </a:r>
            <a:r>
              <a:rPr lang="en-US" dirty="0" smtClean="0"/>
              <a:t>/)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Download large numbers of datasets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Help </a:t>
            </a:r>
            <a:r>
              <a:rPr lang="en-US" dirty="0"/>
              <a:t>(https://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  <a:r>
              <a:rPr lang="en-US" dirty="0" err="1"/>
              <a:t>goldenPath</a:t>
            </a:r>
            <a:r>
              <a:rPr lang="en-US" dirty="0"/>
              <a:t>/help/</a:t>
            </a:r>
            <a:r>
              <a:rPr lang="en-US" dirty="0" err="1" smtClean="0"/>
              <a:t>ftp.html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 descr="Screen Shot 2014-11-19 at 3.17.19 AM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9285" r="28816"/>
          <a:stretch/>
        </p:blipFill>
        <p:spPr>
          <a:xfrm>
            <a:off x="4575307" y="1865251"/>
            <a:ext cx="4568693" cy="2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0"/>
            <a:ext cx="8229240" cy="1143000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Calibri"/>
                <a:cs typeface="Calibri"/>
              </a:rPr>
              <a:t>WashU</a:t>
            </a:r>
            <a:r>
              <a:rPr lang="en-US" sz="3600" dirty="0" smtClean="0">
                <a:latin typeface="Calibri"/>
                <a:cs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</a:rPr>
              <a:t>epigenome</a:t>
            </a:r>
            <a:r>
              <a:rPr lang="en-US" sz="3600" dirty="0" smtClean="0">
                <a:latin typeface="Calibri"/>
                <a:cs typeface="Calibri"/>
              </a:rPr>
              <a:t> browser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74" y="1417680"/>
            <a:ext cx="860425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2"/>
              </a:rPr>
              <a:t>http://epigenomegateway.wustl.edu/browser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Public track hubs: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Hub has to be load first for tracks within that data hub to be loaded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Encode, </a:t>
            </a:r>
            <a:r>
              <a:rPr lang="en-US" dirty="0" err="1" smtClean="0"/>
              <a:t>epigenome</a:t>
            </a:r>
            <a:r>
              <a:rPr lang="en-US" dirty="0" smtClean="0"/>
              <a:t> roadmap project, long-range chromatin interactions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Nice display of long-range interaction data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Custom tracks: have to be in specific format</a:t>
            </a:r>
            <a:endParaRPr lang="en-US" dirty="0"/>
          </a:p>
        </p:txBody>
      </p:sp>
      <p:pic>
        <p:nvPicPr>
          <p:cNvPr id="4" name="Picture 3" descr="Screen Shot 2014-11-21 at 2.01.23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175"/>
            <a:ext cx="9144000" cy="25612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27375" y="2301875"/>
            <a:ext cx="381000" cy="2190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3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-360320"/>
            <a:ext cx="8229240" cy="1143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Search tracks with key words.</a:t>
            </a:r>
            <a:endParaRPr lang="en-US" dirty="0"/>
          </a:p>
        </p:txBody>
      </p:sp>
      <p:pic>
        <p:nvPicPr>
          <p:cNvPr id="3" name="Picture 2" descr="Screen Shot 2014-11-21 at 2.03.15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523875"/>
            <a:ext cx="9144000" cy="239736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1950" y="2855955"/>
            <a:ext cx="2908300" cy="7794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Choose from track table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270250" y="1365251"/>
            <a:ext cx="3063875" cy="1880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11-21 at 2.05.06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0" y="3635375"/>
            <a:ext cx="3508867" cy="3086915"/>
          </a:xfrm>
          <a:prstGeom prst="rect">
            <a:avLst/>
          </a:prstGeom>
        </p:spPr>
      </p:pic>
      <p:pic>
        <p:nvPicPr>
          <p:cNvPr id="9" name="Picture 8" descr="Screen Shot 2014-11-21 at 2.05.53 P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4" y="3775075"/>
            <a:ext cx="3818123" cy="28130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79975" y="2903580"/>
            <a:ext cx="2908300" cy="7794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Add selected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3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0"/>
            <a:ext cx="3638550" cy="1143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Track configuration: </a:t>
            </a:r>
            <a:br>
              <a:rPr lang="en-US" dirty="0" smtClean="0"/>
            </a:br>
            <a:r>
              <a:rPr lang="en-US" dirty="0" smtClean="0"/>
              <a:t>right click on the track </a:t>
            </a:r>
            <a:endParaRPr lang="en-US" dirty="0"/>
          </a:p>
        </p:txBody>
      </p:sp>
      <p:pic>
        <p:nvPicPr>
          <p:cNvPr id="3" name="Picture 2" descr="Screen Shot 2014-11-21 at 2.09.05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1143000"/>
            <a:ext cx="4270213" cy="4810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875" y="6365875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tracks will be modified accordingly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66875" y="5953125"/>
            <a:ext cx="0" cy="41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4-11-21 at 2.12.21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31328"/>
            <a:ext cx="3429000" cy="506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625" y="254000"/>
            <a:ext cx="3667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Tracks can be grouped base on sample(cell line or tissues) or assay type and each subtype of tracks can be configured separately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25" y="3049290"/>
            <a:ext cx="225425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Right click to configure the subtype of tracks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26375" y="3492500"/>
            <a:ext cx="492125" cy="1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Table of content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199" y="1417680"/>
            <a:ext cx="74712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Data formats and handling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Quality control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Data 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Online tools and </a:t>
            </a:r>
            <a:r>
              <a:rPr lang="en-US" sz="2000" dirty="0" smtClean="0"/>
              <a:t>platforms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UCSC </a:t>
            </a:r>
            <a:r>
              <a:rPr lang="en-US" sz="2000" dirty="0"/>
              <a:t>genome browser (http://</a:t>
            </a:r>
            <a:r>
              <a:rPr lang="en-US" sz="2000" dirty="0" err="1"/>
              <a:t>genome.ucsc.edu</a:t>
            </a:r>
            <a:r>
              <a:rPr lang="en-US" sz="2000" dirty="0" smtClean="0"/>
              <a:t>/)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WashU</a:t>
            </a:r>
            <a:r>
              <a:rPr lang="en-US" sz="2000" dirty="0" smtClean="0"/>
              <a:t> </a:t>
            </a:r>
            <a:r>
              <a:rPr lang="en-US" sz="2000" dirty="0" err="1" smtClean="0"/>
              <a:t>epigenome</a:t>
            </a:r>
            <a:r>
              <a:rPr lang="en-US" sz="2000" dirty="0"/>
              <a:t> browser (http://</a:t>
            </a:r>
            <a:r>
              <a:rPr lang="en-US" sz="2000" dirty="0" err="1"/>
              <a:t>epigenomegateway.wustl.edu</a:t>
            </a:r>
            <a:r>
              <a:rPr lang="en-US" sz="2000" dirty="0"/>
              <a:t>/browser</a:t>
            </a:r>
            <a:r>
              <a:rPr lang="en-US" sz="2000" dirty="0" smtClean="0"/>
              <a:t>/)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Cistrome</a:t>
            </a:r>
            <a:r>
              <a:rPr lang="en-US" sz="2000" dirty="0"/>
              <a:t> (http://</a:t>
            </a:r>
            <a:r>
              <a:rPr lang="en-US" sz="2000" dirty="0" err="1"/>
              <a:t>cistrome.org</a:t>
            </a:r>
            <a:r>
              <a:rPr lang="en-US" sz="2000" dirty="0"/>
              <a:t>/</a:t>
            </a:r>
            <a:r>
              <a:rPr lang="en-US" sz="2000" dirty="0" err="1"/>
              <a:t>Cistrome</a:t>
            </a:r>
            <a:r>
              <a:rPr lang="en-US" sz="2000" dirty="0"/>
              <a:t>/</a:t>
            </a:r>
            <a:r>
              <a:rPr lang="en-US" sz="2000" dirty="0" err="1" smtClean="0"/>
              <a:t>Cistrome_Project.html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Galaxy (</a:t>
            </a:r>
            <a:r>
              <a:rPr lang="en-US" sz="2000" dirty="0" err="1" smtClean="0"/>
              <a:t>usegalaxy.org</a:t>
            </a:r>
            <a:r>
              <a:rPr lang="en-US" sz="20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972" y="4810381"/>
            <a:ext cx="746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There’s no single solution to NGS data 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Each type of data / experiment requires fine tuning of its workflow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But there are common principles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Google is your friend!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8"/>
          <p:cNvSpPr/>
          <p:nvPr/>
        </p:nvSpPr>
        <p:spPr>
          <a:xfrm>
            <a:off x="4966060" y="197064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Raw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Calibri"/>
              </a:rPr>
              <a:t>sequencing 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reads </a:t>
            </a:r>
            <a:endParaRPr dirty="0"/>
          </a:p>
        </p:txBody>
      </p:sp>
      <p:sp>
        <p:nvSpPr>
          <p:cNvPr id="51" name="CustomShape 10"/>
          <p:cNvSpPr/>
          <p:nvPr/>
        </p:nvSpPr>
        <p:spPr>
          <a:xfrm>
            <a:off x="1828035" y="462312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>
                <a:solidFill>
                  <a:srgbClr val="FFFFFF"/>
                </a:solidFill>
                <a:latin typeface="Calibri"/>
              </a:rPr>
              <a:t>Brower visualization  </a:t>
            </a:r>
            <a:endParaRPr/>
          </a:p>
        </p:txBody>
      </p:sp>
      <p:sp>
        <p:nvSpPr>
          <p:cNvPr id="57" name="CustomShape 16"/>
          <p:cNvSpPr/>
          <p:nvPr/>
        </p:nvSpPr>
        <p:spPr>
          <a:xfrm>
            <a:off x="289560" y="4622922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>
                <a:solidFill>
                  <a:srgbClr val="FFFFFF"/>
                </a:solidFill>
                <a:latin typeface="Calibri"/>
              </a:rPr>
              <a:t>Genomic annotation</a:t>
            </a:r>
            <a:endParaRPr/>
          </a:p>
        </p:txBody>
      </p:sp>
      <p:sp>
        <p:nvSpPr>
          <p:cNvPr id="59" name="CustomShape 18"/>
          <p:cNvSpPr/>
          <p:nvPr/>
        </p:nvSpPr>
        <p:spPr>
          <a:xfrm>
            <a:off x="4966060" y="5496317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>
                <a:solidFill>
                  <a:srgbClr val="FFFFFF"/>
                </a:solidFill>
                <a:latin typeface="Calibri"/>
              </a:rPr>
              <a:t>Functional enrichment analysis</a:t>
            </a:r>
            <a:endParaRPr dirty="0"/>
          </a:p>
        </p:txBody>
      </p:sp>
      <p:sp>
        <p:nvSpPr>
          <p:cNvPr id="61" name="CustomShape 20"/>
          <p:cNvSpPr/>
          <p:nvPr/>
        </p:nvSpPr>
        <p:spPr>
          <a:xfrm>
            <a:off x="6516940" y="197064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9000" tIns="9000" rIns="9000" bIns="91080" anchor="ctr"/>
          <a:lstStyle/>
          <a:p>
            <a:pPr algn="ctr">
              <a:lnSpc>
                <a:spcPct val="90000"/>
              </a:lnSpc>
            </a:pPr>
            <a:r>
              <a:rPr lang="en-CA" sz="1400">
                <a:solidFill>
                  <a:srgbClr val="FFFFFF"/>
                </a:solidFill>
                <a:latin typeface="Calibri"/>
              </a:rPr>
              <a:t>Quality control</a:t>
            </a:r>
            <a:endParaRPr/>
          </a:p>
        </p:txBody>
      </p:sp>
      <p:sp>
        <p:nvSpPr>
          <p:cNvPr id="65" name="CustomShape 24"/>
          <p:cNvSpPr/>
          <p:nvPr/>
        </p:nvSpPr>
        <p:spPr>
          <a:xfrm>
            <a:off x="4979020" y="295056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>
                <a:solidFill>
                  <a:srgbClr val="FFFFFF"/>
                </a:solidFill>
                <a:latin typeface="Calibri"/>
              </a:rPr>
              <a:t>Sequence alignment</a:t>
            </a:r>
            <a:endParaRPr/>
          </a:p>
        </p:txBody>
      </p:sp>
      <p:sp>
        <p:nvSpPr>
          <p:cNvPr id="67" name="TextShape 26"/>
          <p:cNvSpPr txBox="1"/>
          <p:nvPr/>
        </p:nvSpPr>
        <p:spPr>
          <a:xfrm>
            <a:off x="436870" y="-1984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NGS data analysis </a:t>
            </a:r>
            <a:r>
              <a:rPr lang="en-US" sz="4000" dirty="0">
                <a:solidFill>
                  <a:srgbClr val="000000"/>
                </a:solidFill>
                <a:latin typeface="Calibri"/>
              </a:rPr>
              <a:t>pipeline</a:t>
            </a:r>
            <a:endParaRPr dirty="0"/>
          </a:p>
        </p:txBody>
      </p:sp>
      <p:sp>
        <p:nvSpPr>
          <p:cNvPr id="28" name="CustomShape 24"/>
          <p:cNvSpPr/>
          <p:nvPr/>
        </p:nvSpPr>
        <p:spPr>
          <a:xfrm>
            <a:off x="3293860" y="3797532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Peak 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calling</a:t>
            </a:r>
          </a:p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CA" sz="1300" dirty="0" err="1" smtClean="0">
                <a:solidFill>
                  <a:srgbClr val="FFFFFF"/>
                </a:solidFill>
                <a:latin typeface="Calibri"/>
              </a:rPr>
              <a:t>ChIP-seq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)</a:t>
            </a:r>
            <a:endParaRPr dirty="0"/>
          </a:p>
        </p:txBody>
      </p:sp>
      <p:sp>
        <p:nvSpPr>
          <p:cNvPr id="30" name="CustomShape 24"/>
          <p:cNvSpPr/>
          <p:nvPr/>
        </p:nvSpPr>
        <p:spPr>
          <a:xfrm>
            <a:off x="6516580" y="3797532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Count table</a:t>
            </a:r>
          </a:p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 (RNA </a:t>
            </a:r>
            <a:r>
              <a:rPr lang="en-CA" sz="1300" dirty="0" err="1" smtClean="0">
                <a:solidFill>
                  <a:srgbClr val="FFFFFF"/>
                </a:solidFill>
                <a:latin typeface="Calibri"/>
              </a:rPr>
              <a:t>seq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)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326860" y="4129184"/>
            <a:ext cx="9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54190" y="4141486"/>
            <a:ext cx="0" cy="481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0" idx="1"/>
          </p:cNvCxnSpPr>
          <p:nvPr/>
        </p:nvCxnSpPr>
        <p:spPr>
          <a:xfrm flipV="1">
            <a:off x="4551490" y="4120092"/>
            <a:ext cx="1965090" cy="8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34580" y="4141288"/>
            <a:ext cx="0" cy="1355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34580" y="2615760"/>
            <a:ext cx="0" cy="344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95930" y="3272107"/>
            <a:ext cx="10830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9575" y="3272107"/>
            <a:ext cx="0" cy="481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212020" y="2325892"/>
            <a:ext cx="29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223280" y="3272107"/>
            <a:ext cx="9144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37696" y="3272107"/>
            <a:ext cx="0" cy="555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073995" y="4964317"/>
            <a:ext cx="29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534735" y="4964317"/>
            <a:ext cx="29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stomShape 12"/>
          <p:cNvSpPr/>
          <p:nvPr/>
        </p:nvSpPr>
        <p:spPr>
          <a:xfrm>
            <a:off x="3293860" y="462312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>
                <a:solidFill>
                  <a:srgbClr val="FFFFFF"/>
                </a:solidFill>
                <a:latin typeface="Calibri"/>
              </a:rPr>
              <a:t>Motif discovery</a:t>
            </a:r>
            <a:endParaRPr/>
          </a:p>
        </p:txBody>
      </p:sp>
      <p:sp>
        <p:nvSpPr>
          <p:cNvPr id="55" name="CustomShape 14"/>
          <p:cNvSpPr/>
          <p:nvPr/>
        </p:nvSpPr>
        <p:spPr>
          <a:xfrm>
            <a:off x="4966060" y="4623120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>
                <a:solidFill>
                  <a:srgbClr val="FFFFFF"/>
                </a:solidFill>
                <a:latin typeface="Calibri"/>
              </a:rPr>
              <a:t>Differential 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CA" sz="1300" dirty="0">
                <a:solidFill>
                  <a:srgbClr val="FFFFFF"/>
                </a:solidFill>
                <a:latin typeface="Calibri"/>
              </a:rPr>
              <a:t>analysis</a:t>
            </a:r>
            <a:endParaRPr dirty="0"/>
          </a:p>
        </p:txBody>
      </p:sp>
      <p:sp>
        <p:nvSpPr>
          <p:cNvPr id="79" name="CustomShape 8"/>
          <p:cNvSpPr/>
          <p:nvPr/>
        </p:nvSpPr>
        <p:spPr>
          <a:xfrm>
            <a:off x="3161200" y="1092945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Library preparation</a:t>
            </a:r>
            <a:endParaRPr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3708600" y="1740205"/>
            <a:ext cx="0" cy="712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08600" y="2170382"/>
            <a:ext cx="1270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ustomShape 8"/>
          <p:cNvSpPr/>
          <p:nvPr/>
        </p:nvSpPr>
        <p:spPr>
          <a:xfrm>
            <a:off x="3156810" y="2409182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Publicly available datasets</a:t>
            </a:r>
            <a:endParaRPr dirty="0"/>
          </a:p>
        </p:txBody>
      </p:sp>
      <p:sp>
        <p:nvSpPr>
          <p:cNvPr id="82" name="CustomShape 8"/>
          <p:cNvSpPr/>
          <p:nvPr/>
        </p:nvSpPr>
        <p:spPr>
          <a:xfrm>
            <a:off x="1372915" y="1095085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8280" tIns="8280" rIns="8280" bIns="91080" anchor="ctr"/>
          <a:lstStyle/>
          <a:p>
            <a:pPr algn="ctr">
              <a:lnSpc>
                <a:spcPct val="90000"/>
              </a:lnSpc>
            </a:pP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Genomic DNA</a:t>
            </a:r>
          </a:p>
          <a:p>
            <a:pPr algn="ctr">
              <a:lnSpc>
                <a:spcPct val="90000"/>
              </a:lnSpc>
            </a:pPr>
            <a:r>
              <a:rPr lang="en-CA" sz="1300" dirty="0" err="1" smtClean="0">
                <a:solidFill>
                  <a:srgbClr val="FFFFFF"/>
                </a:solidFill>
                <a:latin typeface="Calibri"/>
              </a:rPr>
              <a:t>cDNA</a:t>
            </a:r>
            <a:r>
              <a:rPr lang="en-CA" sz="13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CA" sz="1300" dirty="0" err="1" smtClean="0">
                <a:solidFill>
                  <a:srgbClr val="FFFFFF"/>
                </a:solidFill>
                <a:latin typeface="Calibri"/>
              </a:rPr>
              <a:t>RNAseq</a:t>
            </a:r>
            <a:r>
              <a:rPr lang="en-CA" sz="1300" dirty="0" smtClean="0">
                <a:solidFill>
                  <a:srgbClr val="FFFFFF"/>
                </a:solidFill>
                <a:latin typeface="Calibri"/>
              </a:rPr>
              <a:t>)</a:t>
            </a:r>
            <a:endParaRPr dirty="0"/>
          </a:p>
        </p:txBody>
      </p:sp>
      <p:cxnSp>
        <p:nvCxnSpPr>
          <p:cNvPr id="83" name="Straight Connector 82"/>
          <p:cNvCxnSpPr>
            <a:stCxn id="79" idx="1"/>
            <a:endCxn id="82" idx="3"/>
          </p:cNvCxnSpPr>
          <p:nvPr/>
        </p:nvCxnSpPr>
        <p:spPr>
          <a:xfrm flipH="1">
            <a:off x="2618875" y="1415505"/>
            <a:ext cx="542325" cy="2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stomShape 20"/>
          <p:cNvSpPr/>
          <p:nvPr/>
        </p:nvSpPr>
        <p:spPr>
          <a:xfrm>
            <a:off x="4966060" y="1092945"/>
            <a:ext cx="1245960" cy="6451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</p:spPr>
        <p:txBody>
          <a:bodyPr lIns="9000" tIns="9000" rIns="9000" bIns="91080" anchor="ctr"/>
          <a:lstStyle/>
          <a:p>
            <a:pPr algn="ctr">
              <a:lnSpc>
                <a:spcPct val="90000"/>
              </a:lnSpc>
            </a:pPr>
            <a:r>
              <a:rPr lang="en-CA" sz="1400">
                <a:solidFill>
                  <a:srgbClr val="FFFFFF"/>
                </a:solidFill>
                <a:latin typeface="Calibri"/>
              </a:rPr>
              <a:t>Quality control</a:t>
            </a:r>
            <a:endParaRPr/>
          </a:p>
        </p:txBody>
      </p:sp>
      <p:cxnSp>
        <p:nvCxnSpPr>
          <p:cNvPr id="85" name="Straight Connector 84"/>
          <p:cNvCxnSpPr>
            <a:stCxn id="84" idx="1"/>
            <a:endCxn id="79" idx="3"/>
          </p:cNvCxnSpPr>
          <p:nvPr/>
        </p:nvCxnSpPr>
        <p:spPr>
          <a:xfrm flipH="1">
            <a:off x="4407160" y="1415505"/>
            <a:ext cx="558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224980" y="2615760"/>
            <a:ext cx="458395" cy="438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000000"/>
                </a:solidFill>
                <a:latin typeface="Calibri"/>
              </a:rPr>
              <a:t>Raw sequencing data</a:t>
            </a:r>
            <a:endParaRPr sz="4000" dirty="0"/>
          </a:p>
        </p:txBody>
      </p:sp>
      <p:sp>
        <p:nvSpPr>
          <p:cNvPr id="69" name="TextShape 2"/>
          <p:cNvSpPr txBox="1"/>
          <p:nvPr/>
        </p:nvSpPr>
        <p:spPr>
          <a:xfrm>
            <a:off x="457200" y="1600200"/>
            <a:ext cx="8229240" cy="1374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Fastq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file format</a:t>
            </a:r>
            <a:endParaRPr sz="2400" dirty="0"/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Text files encode both nucleotide as well as ‘quality information’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70" name="CustomShape 3"/>
          <p:cNvSpPr/>
          <p:nvPr/>
        </p:nvSpPr>
        <p:spPr>
          <a:xfrm>
            <a:off x="457200" y="4060015"/>
            <a:ext cx="8229240" cy="2447006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@HWI-ST600:248:C1271ACXX:7:1101:1410:2127 1:N:0:TGACCA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TAATCGCTAAAATCAAAACGAAATGCTGCTTCTTACAGCAGCCTCCTTAG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+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B@@DDFFFGHHGHE@FIIGEHIFCHGIJIHIHHIEGIEHIIJIIHHIIIE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@HWI-ST600:248:C1271ACXX:7:1101:1508:2105 1:N:0:TGACCA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GGTTGTCCACTCATAAGATGTGACCTGGCTCTTAGAGGAACTTTACAAAT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+</a:t>
            </a:r>
            <a:endParaRPr dirty="0"/>
          </a:p>
          <a:p>
            <a:pPr>
              <a:lnSpc>
                <a:spcPct val="100000"/>
              </a:lnSpc>
            </a:pPr>
            <a:r>
              <a:rPr lang="en-CA" dirty="0" smtClean="0">
                <a:solidFill>
                  <a:srgbClr val="000000"/>
                </a:solidFill>
                <a:latin typeface="Calibri"/>
              </a:rPr>
              <a:t>?@:?AABDFFFHDGEGGIIIAECHCHHHH@FHIEF*?F9FDBFH&lt;DGIII</a:t>
            </a:r>
            <a:endParaRPr dirty="0" smtClean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543207"/>
            <a:ext cx="24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</a:t>
            </a:r>
            <a:r>
              <a:rPr lang="en-US" dirty="0" err="1" smtClean="0"/>
              <a:t>fastq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223" y="5233317"/>
            <a:ext cx="6785037" cy="12466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Line1: begin with @, sequence identifier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Line2: raw sequence letters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Line3: same information as line1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Line4: quality values for </a:t>
            </a:r>
            <a:r>
              <a:rPr lang="en-US" dirty="0" smtClean="0">
                <a:solidFill>
                  <a:srgbClr val="FF0000"/>
                </a:solidFill>
              </a:rPr>
              <a:t>the sequence </a:t>
            </a:r>
            <a:r>
              <a:rPr lang="en-US" dirty="0" smtClean="0">
                <a:solidFill>
                  <a:srgbClr val="FF0000"/>
                </a:solidFill>
              </a:rPr>
              <a:t>in line2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Illumina</a:t>
            </a:r>
            <a:r>
              <a:rPr lang="en-US" sz="4000" dirty="0" smtClean="0"/>
              <a:t> quality scores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64484" y="1455049"/>
            <a:ext cx="595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  <a:latin typeface="Calibri"/>
              </a:rPr>
              <a:t>B@@DDFFFGHHGHE@FIIGEHIFCHGIJIHIHHIEGIEHIIJIIHHIIIE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4484" y="2360294"/>
            <a:ext cx="828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string of same length as the sequence: one score for each nucleotide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Quality scores represented as ASCII characters</a:t>
            </a:r>
          </a:p>
          <a:p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smtClean="0">
                <a:hlinkClick r:id="rId2"/>
              </a:rPr>
              <a:t>http://en.wikipedia.org/wiki/ASCII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Phred</a:t>
            </a:r>
            <a:r>
              <a:rPr lang="en-US" dirty="0" smtClean="0"/>
              <a:t> quality score + 64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Phred</a:t>
            </a:r>
            <a:r>
              <a:rPr lang="en-US" dirty="0" smtClean="0"/>
              <a:t> quality score is calculated by base calling software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Phred</a:t>
            </a:r>
            <a:r>
              <a:rPr lang="en-US" dirty="0" smtClean="0"/>
              <a:t> = -10 * log</a:t>
            </a:r>
            <a:r>
              <a:rPr lang="en-US" baseline="-25000" dirty="0" smtClean="0"/>
              <a:t>10</a:t>
            </a:r>
            <a:r>
              <a:rPr lang="en-US" dirty="0" smtClean="0"/>
              <a:t> E ( E = error rate)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Phred</a:t>
            </a:r>
            <a:r>
              <a:rPr lang="en-US" dirty="0" smtClean="0"/>
              <a:t> = 10 </a:t>
            </a:r>
            <a:r>
              <a:rPr lang="en-US" dirty="0" smtClean="0">
                <a:sym typeface="Wingdings"/>
              </a:rPr>
              <a:t> 10% error rate  90% confidence </a:t>
            </a:r>
            <a:endParaRPr lang="en-US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.g. </a:t>
            </a:r>
            <a:r>
              <a:rPr lang="en-US" dirty="0" err="1" smtClean="0">
                <a:sym typeface="Wingdings"/>
              </a:rPr>
              <a:t>Phred</a:t>
            </a:r>
            <a:r>
              <a:rPr lang="en-US" dirty="0" smtClean="0">
                <a:sym typeface="Wingdings"/>
              </a:rPr>
              <a:t> = 10; quality score = 10 + 64 = 74; ASCII character 74 = 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776" y="5272178"/>
            <a:ext cx="49295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sequencing quality matters?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Bad reads or mutation?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gene expression or PCR duplications?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Sensible quality assessment is needed </a:t>
            </a:r>
          </a:p>
        </p:txBody>
      </p:sp>
    </p:spTree>
    <p:extLst>
      <p:ext uri="{BB962C8B-B14F-4D97-AF65-F5344CB8AC3E}">
        <p14:creationId xmlns:p14="http://schemas.microsoft.com/office/powerpoint/2010/main" val="260296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60000" y="-1346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Interpreting QC</a:t>
            </a:r>
            <a:endParaRPr sz="4000" dirty="0"/>
          </a:p>
        </p:txBody>
      </p:sp>
      <p:sp>
        <p:nvSpPr>
          <p:cNvPr id="72" name="TextShape 2"/>
          <p:cNvSpPr txBox="1"/>
          <p:nvPr/>
        </p:nvSpPr>
        <p:spPr>
          <a:xfrm>
            <a:off x="144000" y="864000"/>
            <a:ext cx="900000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FastQC :A quality control tool for high throughput sequence data.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</a:rPr>
              <a:t>(http://www.bioinformatics.babraham.ac.uk/projects/fastqc/)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2592000"/>
            <a:ext cx="9143640" cy="422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000000"/>
                </a:solidFill>
                <a:latin typeface="Calibri"/>
              </a:rPr>
              <a:t>Sequence alignment</a:t>
            </a:r>
            <a:endParaRPr sz="4000" dirty="0"/>
          </a:p>
        </p:txBody>
      </p:sp>
      <p:sp>
        <p:nvSpPr>
          <p:cNvPr id="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Basic aim of genomics studies 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What are the elements in the sample?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How abundant are the elements in the sample? 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Purpose: To relate sequencing reads to existing knowledge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Existing knowledge: reference genome; gene structures etc. 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A common technique for mapping </a:t>
            </a:r>
            <a:r>
              <a:rPr lang="en-US" sz="2400" dirty="0" smtClean="0">
                <a:solidFill>
                  <a:srgbClr val="FF0000"/>
                </a:solidFill>
              </a:rPr>
              <a:t>reads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FF0000"/>
                </a:solidFill>
              </a:rPr>
              <a:t>features</a:t>
            </a:r>
            <a:r>
              <a:rPr lang="en-US" sz="2400" dirty="0" smtClean="0"/>
              <a:t> is </a:t>
            </a:r>
            <a:r>
              <a:rPr lang="en-US" sz="2400" b="1" dirty="0" smtClean="0"/>
              <a:t>alignment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 </a:t>
            </a:r>
            <a:r>
              <a:rPr lang="en-US" sz="2400" dirty="0" smtClean="0"/>
              <a:t>Multiple </a:t>
            </a:r>
            <a:r>
              <a:rPr lang="en-US" sz="2400" dirty="0" err="1" smtClean="0"/>
              <a:t>alignmers</a:t>
            </a:r>
            <a:r>
              <a:rPr lang="en-US" sz="2400" dirty="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1577</Words>
  <Application>Microsoft Macintosh PowerPoint</Application>
  <PresentationFormat>On-screen Show (4:3)</PresentationFormat>
  <Paragraphs>266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Applications of NGS</vt:lpstr>
      <vt:lpstr>PowerPoint Presentation</vt:lpstr>
      <vt:lpstr>Table of content</vt:lpstr>
      <vt:lpstr>PowerPoint Presentation</vt:lpstr>
      <vt:lpstr>PowerPoint Presentation</vt:lpstr>
      <vt:lpstr>Illumina quality scores</vt:lpstr>
      <vt:lpstr>PowerPoint Presentation</vt:lpstr>
      <vt:lpstr>PowerPoint Presentation</vt:lpstr>
      <vt:lpstr>Alignment of ChIP-seq reads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formats recap</vt:lpstr>
      <vt:lpstr>Where to find NGS data?</vt:lpstr>
      <vt:lpstr>PowerPoint Presentation</vt:lpstr>
      <vt:lpstr>Visualization in UCSC</vt:lpstr>
      <vt:lpstr>Explore data</vt:lpstr>
      <vt:lpstr>Download data</vt:lpstr>
      <vt:lpstr>WashU epigenome browser</vt:lpstr>
      <vt:lpstr>Search tracks with key words.</vt:lpstr>
      <vt:lpstr>Track configuration:  right click on the track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Huayun Hou</cp:lastModifiedBy>
  <cp:revision>78</cp:revision>
  <dcterms:modified xsi:type="dcterms:W3CDTF">2014-11-21T19:14:44Z</dcterms:modified>
</cp:coreProperties>
</file>